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0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Lst>
  <p:sldSz cx="18288000" cy="10287000"/>
  <p:notesSz cx="7010400" cy="9296400"/>
  <p:embeddedFontLst>
    <p:embeddedFont>
      <p:font typeface="Calibri" panose="020F0502020204030204" pitchFamily="34" charset="0"/>
      <p:regular r:id="rId109"/>
      <p:bold r:id="rId110"/>
      <p:italic r:id="rId111"/>
      <p:boldItalic r:id="rId112"/>
    </p:embeddedFont>
    <p:embeddedFont>
      <p:font typeface="Century Gothic" panose="020B0502020202020204" pitchFamily="34" charset="0"/>
      <p:regular r:id="rId113"/>
      <p:bold r:id="rId114"/>
      <p:italic r:id="rId115"/>
      <p:boldItalic r:id="rId116"/>
    </p:embeddedFont>
    <p:embeddedFont>
      <p:font typeface="Consolas" panose="020B0609020204030204" pitchFamily="49" charset="0"/>
      <p:regular r:id="rId117"/>
      <p:bold r:id="rId118"/>
      <p:italic r:id="rId119"/>
      <p:boldItalic r:id="rId120"/>
    </p:embeddedFont>
    <p:embeddedFont>
      <p:font typeface="Roboto" panose="020B0604020202020204" charset="0"/>
      <p:regular r:id="rId121"/>
      <p:bold r:id="rId122"/>
      <p:italic r:id="rId123"/>
      <p:boldItalic r:id="rId124"/>
    </p:embeddedFont>
    <p:embeddedFont>
      <p:font typeface="Roboto Mono" panose="020B0604020202020204" charset="0"/>
      <p:regular r:id="rId125"/>
      <p:bold r:id="rId126"/>
      <p:italic r:id="rId127"/>
      <p:boldItalic r:id="rId128"/>
    </p:embeddedFont>
    <p:embeddedFont>
      <p:font typeface="Trebuchet MS" panose="020B0603020202020204" pitchFamily="34" charset="0"/>
      <p:regular r:id="rId129"/>
      <p:bold r:id="rId130"/>
      <p:italic r:id="rId131"/>
      <p:boldItalic r:id="rId132"/>
    </p:embeddedFont>
    <p:embeddedFont>
      <p:font typeface="Verdana" panose="020B0604030504040204" pitchFamily="3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D77A3E-74D4-4B38-9524-E05C56046E77}">
  <a:tblStyle styleId="{46D77A3E-74D4-4B38-9524-E05C56046E77}"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731C2B8-8AE6-4EF2-9A10-CD42B371F1FB}"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963" y="45"/>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33" Type="http://schemas.openxmlformats.org/officeDocument/2006/relationships/font" Target="fonts/font25.fntdata"/><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32" Type="http://schemas.openxmlformats.org/officeDocument/2006/relationships/font" Target="fonts/font24.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font" Target="fonts/font2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6.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81" name="Google Shape;81;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6" name="Google Shape;666;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3" name="Google Shape;2133;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3"/>
        <p:cNvGrpSpPr/>
        <p:nvPr/>
      </p:nvGrpSpPr>
      <p:grpSpPr>
        <a:xfrm>
          <a:off x="0" y="0"/>
          <a:ext cx="0" cy="0"/>
          <a:chOff x="0" y="0"/>
          <a:chExt cx="0" cy="0"/>
        </a:xfrm>
      </p:grpSpPr>
      <p:sp>
        <p:nvSpPr>
          <p:cNvPr id="2144" name="Google Shape;2144;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5" name="Google Shape;2145;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46" name="Google Shape;2146;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101</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53" name="Google Shape;2153;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1" name="Google Shape;2171;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72" name="Google Shape;2172;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90" name="Google Shape;2190;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13" name="Google Shape;2213;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4"/>
        <p:cNvGrpSpPr/>
        <p:nvPr/>
      </p:nvGrpSpPr>
      <p:grpSpPr>
        <a:xfrm>
          <a:off x="0" y="0"/>
          <a:ext cx="0" cy="0"/>
          <a:chOff x="0" y="0"/>
          <a:chExt cx="0" cy="0"/>
        </a:xfrm>
      </p:grpSpPr>
      <p:sp>
        <p:nvSpPr>
          <p:cNvPr id="2235" name="Google Shape;2235;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6" name="Google Shape;2236;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237" name="Google Shape;2237;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106</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77" name="Google Shape;677;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83" name="Google Shape;683;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719dddb46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90" name="Google Shape;690;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99" name="Google Shape;699;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05" name="Google Shape;705;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30" name="Google Shape;730;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756" name="Google Shape;756;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62" name="Google Shape;762;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55c74e1df_1_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a55c74e1df_1_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89" name="Google Shape;789;ga55c74e1df_1_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87441950e_0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8" name="Google Shape;88;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2" name="Google Shape;812;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13" name="Google Shape;813;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32" name="Google Shape;832;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53" name="Google Shape;853;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85" name="Google Shape;88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91" name="Google Shape;891;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18" name="Google Shape;918;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25" name="Google Shape;925;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40" name="Google Shape;940;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54" name="Google Shape;954;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70" name="Google Shape;970;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7" name="Google Shape;97;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36" name="Google Shape;1036;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3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78" name="Google Shape;1078;p3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92" name="Google Shape;1092;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7" name="Google Shape;1097;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98" name="Google Shape;1098;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88254f65b_1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125" name="Google Shape;1125;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57" name="Google Shape;1157;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198" name="Google Shape;1198;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268" name="Google Shape;1268;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75" name="Google Shape;1275;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3" name="Google Shape;123;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308" name="Google Shape;1308;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344" name="Google Shape;1344;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61" name="Google Shape;1361;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80" name="Google Shape;1380;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99" name="Google Shape;1399;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21" name="Google Shape;1421;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9" name="Google Shape;1429;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30" name="Google Shape;1430;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71" name="Google Shape;1471;g81e2d3b999_5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79" name="Google Shape;1479;g880d672b07_14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7" name="Google Shape;15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88" name="Google Shape;1488;g880d672b07_14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ga68a935e6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8" name="Google Shape;1498;ga68a935e6d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99" name="Google Shape;1499;ga68a935e6d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07" name="Google Shape;1507;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14" name="Google Shape;1514;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21" name="Google Shape;1521;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6" name="Google Shape;1526;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27" name="Google Shape;1527;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3" name="Google Shape;1553;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554" name="Google Shape;1554;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62" name="Google Shape;1562;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0" name="Google Shape;1580;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81" name="Google Shape;1581;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04" name="Google Shape;1604;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372" name="Google Shape;372;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a6834018b9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a6834018b9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13" name="Google Shape;1613;ga6834018b9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21" name="Google Shape;1621;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29" name="Google Shape;1629;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36" name="Google Shape;1636;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43" name="Google Shape;1643;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48" name="Google Shape;1648;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0" name="Google Shape;1660;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7" name="Google Shape;1667;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8" name="Google Shape;1668;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5" name="Google Shape;1675;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76" name="Google Shape;1676;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1"/>
        <p:cNvGrpSpPr/>
        <p:nvPr/>
      </p:nvGrpSpPr>
      <p:grpSpPr>
        <a:xfrm>
          <a:off x="0" y="0"/>
          <a:ext cx="0" cy="0"/>
          <a:chOff x="0" y="0"/>
          <a:chExt cx="0" cy="0"/>
        </a:xfrm>
      </p:grpSpPr>
      <p:sp>
        <p:nvSpPr>
          <p:cNvPr id="1682" name="Google Shape;1682;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83" name="Google Shape;1683;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591" name="Google Shape;591;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88" name="Google Shape;1688;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8" name="Google Shape;1698;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699" name="Google Shape;1699;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19" name="Google Shape;1719;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27" name="Google Shape;1727;g80876f7882_1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6"/>
        <p:cNvGrpSpPr/>
        <p:nvPr/>
      </p:nvGrpSpPr>
      <p:grpSpPr>
        <a:xfrm>
          <a:off x="0" y="0"/>
          <a:ext cx="0" cy="0"/>
          <a:chOff x="0" y="0"/>
          <a:chExt cx="0" cy="0"/>
        </a:xfrm>
      </p:grpSpPr>
      <p:sp>
        <p:nvSpPr>
          <p:cNvPr id="1737" name="Google Shape;1737;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8" name="Google Shape;1738;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39" name="Google Shape;1739;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44" name="Google Shape;1744;g887441950e_2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02" name="Google Shape;1802;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20" name="Google Shape;1820;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2" name="Google Shape;1832;g887441950e_2_4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44" name="Google Shape;1844;g888254f65b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03" name="Google Shape;603;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54" name="Google Shape;1854;g887441950e_2_8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Google Shape;1869;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0" name="Google Shape;1870;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1" name="Google Shape;1871;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4"/>
        <p:cNvGrpSpPr/>
        <p:nvPr/>
      </p:nvGrpSpPr>
      <p:grpSpPr>
        <a:xfrm>
          <a:off x="0" y="0"/>
          <a:ext cx="0" cy="0"/>
          <a:chOff x="0" y="0"/>
          <a:chExt cx="0" cy="0"/>
        </a:xfrm>
      </p:grpSpPr>
      <p:sp>
        <p:nvSpPr>
          <p:cNvPr id="1875" name="Google Shape;1875;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6" name="Google Shape;1876;g888254f65b_3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85" name="Google Shape;1885;g888254f65b_3_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9d622b5585_0_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95" name="Google Shape;1895;g9d622b5585_0_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11" name="Google Shape;1911;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916" name="Google Shape;1916;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4" name="Google Shape;1964;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65" name="Google Shape;1965;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87</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77" name="Google Shape;1977;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Google Shape;1985;g8c6d03f438_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86" name="Google Shape;1986;g8c6d03f438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87bc1b00e5_1_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g87bc1b00e5_1_2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650" name="Google Shape;650;g87bc1b00e5_1_2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94" name="Google Shape;1994;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0" name="Google Shape;2040;g888254f65b_9_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8" name="Google Shape;2048;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049" name="Google Shape;2049;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6" name="Google Shape;2066;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67" name="Google Shape;2067;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5" name="Google Shape;2085;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86" name="Google Shape;2086;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4" name="Google Shape;2094;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95" name="Google Shape;2095;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0" name="Google Shape;2100;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01" name="Google Shape;2101;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7" name="Google Shape;2107;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08" name="Google Shape;2108;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6" name="Google Shape;2116;g93fb9330a4_12_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25" name="Google Shape;2125;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a:alphaModFix/>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76" name="Google Shape;76;p17"/>
          <p:cNvSpPr txBox="1">
            <a:spLocks noGrp="1"/>
          </p:cNvSpPr>
          <p:nvPr>
            <p:ph type="body" idx="1"/>
          </p:nvPr>
        </p:nvSpPr>
        <p:spPr>
          <a:xfrm>
            <a:off x="9738551" y="6351649"/>
            <a:ext cx="7596900" cy="2516400"/>
          </a:xfrm>
          <a:prstGeom prst="rect">
            <a:avLst/>
          </a:prstGeom>
          <a:noFill/>
          <a:ln>
            <a:noFill/>
          </a:ln>
        </p:spPr>
        <p:txBody>
          <a:bodyPr spcFirstLastPara="1" wrap="square" lIns="137150" tIns="68550" rIns="137150" bIns="68550" anchor="t" anchorCtr="0">
            <a:noAutofit/>
          </a:bodyPr>
          <a:lstStyle>
            <a:lvl1pPr marL="457200" lvl="0" indent="-412750" algn="l">
              <a:lnSpc>
                <a:spcPct val="90000"/>
              </a:lnSpc>
              <a:spcBef>
                <a:spcPts val="1500"/>
              </a:spcBef>
              <a:spcAft>
                <a:spcPts val="0"/>
              </a:spcAft>
              <a:buClr>
                <a:schemeClr val="lt2"/>
              </a:buClr>
              <a:buSzPts val="2900"/>
              <a:buFont typeface="Noto Sans Symbols"/>
              <a:buChar char="▸"/>
              <a:defRPr sz="2400">
                <a:solidFill>
                  <a:srgbClr val="868686"/>
                </a:solidFill>
              </a:defRPr>
            </a:lvl1pPr>
            <a:lvl2pPr marL="914400" lvl="1" indent="-381000" algn="l">
              <a:lnSpc>
                <a:spcPct val="90000"/>
              </a:lnSpc>
              <a:spcBef>
                <a:spcPts val="3000"/>
              </a:spcBef>
              <a:spcAft>
                <a:spcPts val="0"/>
              </a:spcAft>
              <a:buClr>
                <a:schemeClr val="lt2"/>
              </a:buClr>
              <a:buSzPts val="2400"/>
              <a:buFont typeface="Noto Sans Symbols"/>
              <a:buChar char="▸"/>
              <a:defRPr sz="2000">
                <a:solidFill>
                  <a:srgbClr val="868686"/>
                </a:solidFill>
              </a:defRPr>
            </a:lvl2pPr>
            <a:lvl3pPr marL="1371600" lvl="2" indent="-368300" algn="l">
              <a:lnSpc>
                <a:spcPct val="90000"/>
              </a:lnSpc>
              <a:spcBef>
                <a:spcPts val="1500"/>
              </a:spcBef>
              <a:spcAft>
                <a:spcPts val="0"/>
              </a:spcAft>
              <a:buClr>
                <a:schemeClr val="lt2"/>
              </a:buClr>
              <a:buSzPts val="2200"/>
              <a:buFont typeface="Noto Sans Symbol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77" name="Google Shape;77;p17"/>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8">
            <a:alphaModFix/>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hyperlink" Target="https://medium.com/rapids-ai" TargetMode="External"/><Relationship Id="rId4" Type="http://schemas.openxmlformats.org/officeDocument/2006/relationships/hyperlink" Target="https://github.com/rapidsai"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03.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79.png"/><Relationship Id="rId7" Type="http://schemas.openxmlformats.org/officeDocument/2006/relationships/hyperlink" Target="https://github.com/rapidsai"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hyperlink" Target="https://hub.docker.com/r/rapidsai/rapidsai/" TargetMode="External"/><Relationship Id="rId4" Type="http://schemas.openxmlformats.org/officeDocument/2006/relationships/image" Target="../media/image180.png"/><Relationship Id="rId9" Type="http://schemas.openxmlformats.org/officeDocument/2006/relationships/hyperlink" Target="https://ngc.nvidia.com/registry/nvidia-rapidsai-rapidsai"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105.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39.png"/><Relationship Id="rId7" Type="http://schemas.openxmlformats.org/officeDocument/2006/relationships/hyperlink" Target="https://arrow.apache.org/"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10" Type="http://schemas.openxmlformats.org/officeDocument/2006/relationships/hyperlink" Target="https://dask.org/" TargetMode="External"/><Relationship Id="rId4" Type="http://schemas.openxmlformats.org/officeDocument/2006/relationships/image" Target="../media/image195.png"/><Relationship Id="rId9" Type="http://schemas.openxmlformats.org/officeDocument/2006/relationships/hyperlink" Target="https://rapids.ai/"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6.xml"/><Relationship Id="rId1" Type="http://schemas.openxmlformats.org/officeDocument/2006/relationships/slideLayout" Target="../slideLayouts/slideLayout5.xml"/><Relationship Id="rId4" Type="http://schemas.openxmlformats.org/officeDocument/2006/relationships/image" Target="../media/image19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4.png"/><Relationship Id="rId5" Type="http://schemas.openxmlformats.org/officeDocument/2006/relationships/image" Target="../media/image26.png"/><Relationship Id="rId10" Type="http://schemas.openxmlformats.org/officeDocument/2006/relationships/image" Target="../media/image35.png"/><Relationship Id="rId4" Type="http://schemas.openxmlformats.org/officeDocument/2006/relationships/image" Target="../media/image25.png"/><Relationship Id="rId9"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crail.incubator.apache.org/blog/2018/08/sql-p1.html"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s://github.com/dmlc/xgboost/blob/master/demo/gpu_acceleration/shap.ipynb"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notesSlide" Target="../notesSlides/notesSlide75.xml"/><Relationship Id="rId16" Type="http://schemas.openxmlformats.org/officeDocument/2006/relationships/image" Target="../media/image86.png"/><Relationship Id="rId20"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hyperlink" Target="https://medium.com/rapids-ai/plotly-census-viz-dashboard-powered-by-rapids-1503b3506652" TargetMode="External"/><Relationship Id="rId5" Type="http://schemas.openxmlformats.org/officeDocument/2006/relationships/hyperlink" Target="https://github.com/rapidsai/plotly-dash-rapids-census-demo" TargetMode="External"/><Relationship Id="rId4" Type="http://schemas.openxmlformats.org/officeDocument/2006/relationships/hyperlink" Target="https://plotly.com/dash/" TargetMode="External"/></Relationships>
</file>

<file path=ppt/slides/_rels/slide8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s://datashader.org/index.html"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18" Type="http://schemas.openxmlformats.org/officeDocument/2006/relationships/image" Target="../media/image133.png"/><Relationship Id="rId26" Type="http://schemas.openxmlformats.org/officeDocument/2006/relationships/image" Target="../media/image141.png"/><Relationship Id="rId3" Type="http://schemas.openxmlformats.org/officeDocument/2006/relationships/image" Target="../media/image118.png"/><Relationship Id="rId21" Type="http://schemas.openxmlformats.org/officeDocument/2006/relationships/image" Target="../media/image136.png"/><Relationship Id="rId34" Type="http://schemas.openxmlformats.org/officeDocument/2006/relationships/image" Target="../media/image149.png"/><Relationship Id="rId7" Type="http://schemas.openxmlformats.org/officeDocument/2006/relationships/image" Target="../media/image122.png"/><Relationship Id="rId12" Type="http://schemas.openxmlformats.org/officeDocument/2006/relationships/image" Target="../media/image127.png"/><Relationship Id="rId17" Type="http://schemas.openxmlformats.org/officeDocument/2006/relationships/image" Target="../media/image132.png"/><Relationship Id="rId25" Type="http://schemas.openxmlformats.org/officeDocument/2006/relationships/image" Target="../media/image140.png"/><Relationship Id="rId33" Type="http://schemas.openxmlformats.org/officeDocument/2006/relationships/image" Target="../media/image148.png"/><Relationship Id="rId2" Type="http://schemas.openxmlformats.org/officeDocument/2006/relationships/notesSlide" Target="../notesSlides/notesSlide86.xml"/><Relationship Id="rId16" Type="http://schemas.openxmlformats.org/officeDocument/2006/relationships/image" Target="../media/image131.png"/><Relationship Id="rId20" Type="http://schemas.openxmlformats.org/officeDocument/2006/relationships/image" Target="../media/image135.png"/><Relationship Id="rId29"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png"/><Relationship Id="rId5" Type="http://schemas.openxmlformats.org/officeDocument/2006/relationships/image" Target="../media/image120.png"/><Relationship Id="rId15" Type="http://schemas.openxmlformats.org/officeDocument/2006/relationships/image" Target="../media/image130.png"/><Relationship Id="rId23" Type="http://schemas.openxmlformats.org/officeDocument/2006/relationships/image" Target="../media/image138.png"/><Relationship Id="rId28" Type="http://schemas.openxmlformats.org/officeDocument/2006/relationships/image" Target="../media/image143.png"/><Relationship Id="rId36" Type="http://schemas.openxmlformats.org/officeDocument/2006/relationships/image" Target="../media/image151.png"/><Relationship Id="rId10" Type="http://schemas.openxmlformats.org/officeDocument/2006/relationships/image" Target="../media/image125.png"/><Relationship Id="rId19" Type="http://schemas.openxmlformats.org/officeDocument/2006/relationships/image" Target="../media/image134.png"/><Relationship Id="rId31" Type="http://schemas.openxmlformats.org/officeDocument/2006/relationships/image" Target="../media/image146.pn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png"/><Relationship Id="rId30" Type="http://schemas.openxmlformats.org/officeDocument/2006/relationships/image" Target="../media/image145.png"/><Relationship Id="rId35" Type="http://schemas.openxmlformats.org/officeDocument/2006/relationships/image" Target="../media/image150.png"/></Relationships>
</file>

<file path=ppt/slides/_rels/slide8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55.gif"/></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60.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hyperlink" Target="https://stackoverflow.com/tags/rapids" TargetMode="External"/><Relationship Id="rId4" Type="http://schemas.openxmlformats.org/officeDocument/2006/relationships/image" Target="../media/image161.png"/><Relationship Id="rId9" Type="http://schemas.openxmlformats.org/officeDocument/2006/relationships/hyperlink" Target="https://join.slack.com/t/rapids-goai/shared_invite/zt-goyqj8pe-MHHggTGmZwiss2qv3KO33g"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9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hyperlink" Target="https://github.com/rapidsai" TargetMode="External"/><Relationship Id="rId13" Type="http://schemas.openxmlformats.org/officeDocument/2006/relationships/hyperlink" Target="https://twitter.com/rapidsai" TargetMode="External"/><Relationship Id="rId3" Type="http://schemas.openxmlformats.org/officeDocument/2006/relationships/hyperlink" Target="https://rapids.ai/start.html" TargetMode="External"/><Relationship Id="rId7" Type="http://schemas.openxmlformats.org/officeDocument/2006/relationships/hyperlink" Target="https://medium.com/rapids-ai" TargetMode="External"/><Relationship Id="rId12" Type="http://schemas.openxmlformats.org/officeDocument/2006/relationships/hyperlink" Target="https://github.com/rapidsai/rapidsai-staging/issues/RAPIDSai@googlegroups.com"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 Id="rId6" Type="http://schemas.openxmlformats.org/officeDocument/2006/relationships/hyperlink" Target="https://www.youtube.com/channel/UCsoi4wfweA3I5FsPgyQnnqw?view_as=subscriber" TargetMode="External"/><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5" Type="http://schemas.openxmlformats.org/officeDocument/2006/relationships/hyperlink" Target="https://app.blazingsql.com/" TargetMode="External"/><Relationship Id="rId10" Type="http://schemas.openxmlformats.org/officeDocument/2006/relationships/hyperlink" Target="https://github.com/rapidsai/notebooks-extended#intermediate-notebooks" TargetMode="External"/><Relationship Id="rId4" Type="http://schemas.openxmlformats.org/officeDocument/2006/relationships/hyperlink" Target="https://rapids.ai/cloud"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98.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72.png"/></Relationships>
</file>

<file path=ppt/slides/_rels/slide9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84" name="Google Shape;84;p18"/>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0.16</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669" name="Google Shape;669;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670" name="Google Shape;670;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671" name="Google Shape;671;p27"/>
          <p:cNvPicPr preferRelativeResize="0"/>
          <p:nvPr/>
        </p:nvPicPr>
        <p:blipFill rotWithShape="1">
          <a:blip r:embed="rId6">
            <a:alphaModFix/>
          </a:blip>
          <a:srcRect/>
          <a:stretch/>
        </p:blipFill>
        <p:spPr>
          <a:xfrm>
            <a:off x="8555574" y="9057956"/>
            <a:ext cx="883680" cy="341303"/>
          </a:xfrm>
          <a:prstGeom prst="rect">
            <a:avLst/>
          </a:prstGeom>
          <a:noFill/>
          <a:ln>
            <a:noFill/>
          </a:ln>
        </p:spPr>
      </p:pic>
      <p:sp>
        <p:nvSpPr>
          <p:cNvPr id="672" name="Google Shape;672;p2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673" name="Google Shape;673;p2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117"/>
          <p:cNvSpPr/>
          <p:nvPr/>
        </p:nvSpPr>
        <p:spPr>
          <a:xfrm>
            <a:off x="9425941" y="33607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pic>
        <p:nvPicPr>
          <p:cNvPr id="2136" name="Google Shape;2136;p1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70991" y="3360708"/>
            <a:ext cx="7275443" cy="5088448"/>
          </a:xfrm>
          <a:prstGeom prst="rect">
            <a:avLst/>
          </a:prstGeom>
          <a:noFill/>
          <a:ln>
            <a:noFill/>
          </a:ln>
        </p:spPr>
      </p:pic>
      <p:sp>
        <p:nvSpPr>
          <p:cNvPr id="2137" name="Google Shape;2137;p117"/>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138" name="Google Shape;2138;p117"/>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139" name="Google Shape;2139;p11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40" name="Google Shape;2140;p11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141" name="Google Shape;2141;p11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pic>
        <p:nvPicPr>
          <p:cNvPr id="2142" name="Google Shape;2142;p11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977475" y="3463400"/>
            <a:ext cx="6199326" cy="48994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47"/>
        <p:cNvGrpSpPr/>
        <p:nvPr/>
      </p:nvGrpSpPr>
      <p:grpSpPr>
        <a:xfrm>
          <a:off x="0" y="0"/>
          <a:ext cx="0" cy="0"/>
          <a:chOff x="0" y="0"/>
          <a:chExt cx="0" cy="0"/>
        </a:xfrm>
      </p:grpSpPr>
      <p:pic>
        <p:nvPicPr>
          <p:cNvPr id="2148" name="Google Shape;2148;p1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149" name="Google Shape;2149;p11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150" name="Google Shape;2150;p118"/>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grpSp>
        <p:nvGrpSpPr>
          <p:cNvPr id="2155" name="Google Shape;2155;p119"/>
          <p:cNvGrpSpPr/>
          <p:nvPr/>
        </p:nvGrpSpPr>
        <p:grpSpPr>
          <a:xfrm>
            <a:off x="9638598" y="3470837"/>
            <a:ext cx="6826342" cy="3615625"/>
            <a:chOff x="9638598" y="4156637"/>
            <a:chExt cx="6826342" cy="3615625"/>
          </a:xfrm>
        </p:grpSpPr>
        <p:pic>
          <p:nvPicPr>
            <p:cNvPr id="2156" name="Google Shape;2156;p1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638598" y="4156637"/>
              <a:ext cx="6826342" cy="3615625"/>
            </a:xfrm>
            <a:prstGeom prst="rect">
              <a:avLst/>
            </a:prstGeom>
            <a:noFill/>
            <a:ln>
              <a:noFill/>
            </a:ln>
          </p:spPr>
        </p:pic>
        <p:sp>
          <p:nvSpPr>
            <p:cNvPr id="2157" name="Google Shape;2157;p119"/>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58" name="Google Shape;2158;p119"/>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59" name="Google Shape;2159;p119"/>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160" name="Google Shape;2160;p1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80633" y="2857499"/>
            <a:ext cx="6954842" cy="4711616"/>
          </a:xfrm>
          <a:prstGeom prst="rect">
            <a:avLst/>
          </a:prstGeom>
          <a:noFill/>
          <a:ln>
            <a:noFill/>
          </a:ln>
        </p:spPr>
      </p:pic>
      <p:sp>
        <p:nvSpPr>
          <p:cNvPr id="2161" name="Google Shape;2161;p119"/>
          <p:cNvSpPr/>
          <p:nvPr/>
        </p:nvSpPr>
        <p:spPr>
          <a:xfrm>
            <a:off x="9672918" y="5191741"/>
            <a:ext cx="19176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2" name="Google Shape;2162;p119"/>
          <p:cNvSpPr/>
          <p:nvPr/>
        </p:nvSpPr>
        <p:spPr>
          <a:xfrm>
            <a:off x="1823060" y="3907222"/>
            <a:ext cx="6470700" cy="9336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3" name="Google Shape;2163;p1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Community Notebooks</a:t>
            </a:r>
            <a:endParaRPr/>
          </a:p>
        </p:txBody>
      </p:sp>
      <p:sp>
        <p:nvSpPr>
          <p:cNvPr id="2164" name="Google Shape;2164;p119"/>
          <p:cNvSpPr txBox="1">
            <a:spLocks noGrp="1"/>
          </p:cNvSpPr>
          <p:nvPr>
            <p:ph type="body" idx="1"/>
          </p:nvPr>
        </p:nvSpPr>
        <p:spPr>
          <a:xfrm>
            <a:off x="830580" y="8135227"/>
            <a:ext cx="16581000" cy="774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Community supported notebooks have tutorials, examples, and various E2E demos.  </a:t>
            </a:r>
            <a:br>
              <a:rPr lang="en-US"/>
            </a:br>
            <a:r>
              <a:rPr lang="en-US"/>
              <a:t>RAPIDS Youtube channel has explanations, code walkthroughs and use cases.</a:t>
            </a:r>
            <a:endParaRPr/>
          </a:p>
        </p:txBody>
      </p:sp>
      <p:sp>
        <p:nvSpPr>
          <p:cNvPr id="2165" name="Google Shape;2165;p119"/>
          <p:cNvSpPr/>
          <p:nvPr/>
        </p:nvSpPr>
        <p:spPr>
          <a:xfrm>
            <a:off x="1470992"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6" name="Google Shape;2166;p119"/>
          <p:cNvSpPr/>
          <p:nvPr/>
        </p:nvSpPr>
        <p:spPr>
          <a:xfrm>
            <a:off x="9425941"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7" name="Google Shape;2167;p119"/>
          <p:cNvSpPr/>
          <p:nvPr/>
        </p:nvSpPr>
        <p:spPr>
          <a:xfrm>
            <a:off x="13443284" y="5191740"/>
            <a:ext cx="18528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8" name="Google Shape;2168;p119"/>
          <p:cNvSpPr txBox="1"/>
          <p:nvPr/>
        </p:nvSpPr>
        <p:spPr>
          <a:xfrm>
            <a:off x="6268050" y="9043825"/>
            <a:ext cx="575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666666"/>
                </a:solidFill>
                <a:latin typeface="Trebuchet MS"/>
                <a:ea typeface="Trebuchet MS"/>
                <a:cs typeface="Trebuchet MS"/>
                <a:sym typeface="Trebuchet MS"/>
              </a:rPr>
              <a:t>https://github.com/rapidsai-community/notebooks-contrib</a:t>
            </a:r>
            <a:endParaRPr sz="1600">
              <a:solidFill>
                <a:srgbClr val="66666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pic>
        <p:nvPicPr>
          <p:cNvPr id="2174" name="Google Shape;2174;p1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51793" y="3761337"/>
            <a:ext cx="1718678" cy="1718678"/>
          </a:xfrm>
          <a:prstGeom prst="rect">
            <a:avLst/>
          </a:prstGeom>
          <a:noFill/>
          <a:ln>
            <a:noFill/>
          </a:ln>
        </p:spPr>
      </p:pic>
      <p:pic>
        <p:nvPicPr>
          <p:cNvPr id="2175" name="Google Shape;2175;p1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496766" y="3406076"/>
            <a:ext cx="2404522" cy="2404522"/>
          </a:xfrm>
          <a:prstGeom prst="rect">
            <a:avLst/>
          </a:prstGeom>
          <a:noFill/>
          <a:ln>
            <a:noFill/>
          </a:ln>
        </p:spPr>
      </p:pic>
      <p:pic>
        <p:nvPicPr>
          <p:cNvPr id="2176" name="Google Shape;2176;p1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19650" y="3822639"/>
            <a:ext cx="1804256" cy="1804256"/>
          </a:xfrm>
          <a:prstGeom prst="rect">
            <a:avLst/>
          </a:prstGeom>
          <a:noFill/>
          <a:ln>
            <a:noFill/>
          </a:ln>
        </p:spPr>
      </p:pic>
      <p:pic>
        <p:nvPicPr>
          <p:cNvPr id="2177" name="Google Shape;2177;p12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924774" y="3821191"/>
            <a:ext cx="1830528" cy="1805598"/>
          </a:xfrm>
          <a:prstGeom prst="rect">
            <a:avLst/>
          </a:prstGeom>
          <a:noFill/>
          <a:ln>
            <a:noFill/>
          </a:ln>
        </p:spPr>
      </p:pic>
      <p:sp>
        <p:nvSpPr>
          <p:cNvPr id="2178" name="Google Shape;2178;p120"/>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179" name="Google Shape;2179;p120"/>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180" name="Google Shape;2180;p120"/>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181" name="Google Shape;2181;p120"/>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182" name="Google Shape;2182;p120"/>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183" name="Google Shape;2183;p120"/>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184" name="Google Shape;2184;p120"/>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185" name="Google Shape;2185;p120"/>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186" name="Google Shape;2186;p1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187" name="Google Shape;2187;p1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297269" y="4134727"/>
            <a:ext cx="3319658" cy="847196"/>
          </a:xfrm>
          <a:prstGeom prst="rect">
            <a:avLst/>
          </a:prstGeom>
          <a:noFill/>
          <a:ln>
            <a:noFill/>
          </a:ln>
        </p:spPr>
      </p:pic>
      <p:pic>
        <p:nvPicPr>
          <p:cNvPr id="2193" name="Google Shape;2193;p1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956430" y="4315938"/>
            <a:ext cx="1677396" cy="484774"/>
          </a:xfrm>
          <a:prstGeom prst="rect">
            <a:avLst/>
          </a:prstGeom>
          <a:noFill/>
          <a:ln>
            <a:noFill/>
          </a:ln>
        </p:spPr>
      </p:pic>
      <p:pic>
        <p:nvPicPr>
          <p:cNvPr id="2194" name="Google Shape;2194;p1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3673058" y="6012922"/>
            <a:ext cx="1266335" cy="1266344"/>
          </a:xfrm>
          <a:prstGeom prst="rect">
            <a:avLst/>
          </a:prstGeom>
          <a:noFill/>
          <a:ln>
            <a:noFill/>
          </a:ln>
        </p:spPr>
      </p:pic>
      <p:sp>
        <p:nvSpPr>
          <p:cNvPr id="2195" name="Google Shape;2195;p121"/>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196" name="Google Shape;2196;p121"/>
          <p:cNvGrpSpPr/>
          <p:nvPr/>
        </p:nvGrpSpPr>
        <p:grpSpPr>
          <a:xfrm>
            <a:off x="3990928" y="6293440"/>
            <a:ext cx="2516522" cy="705307"/>
            <a:chOff x="1333174" y="3019940"/>
            <a:chExt cx="2847389" cy="798039"/>
          </a:xfrm>
        </p:grpSpPr>
        <p:pic>
          <p:nvPicPr>
            <p:cNvPr id="2197" name="Google Shape;2197;p12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33174" y="3019940"/>
              <a:ext cx="798011" cy="798039"/>
            </a:xfrm>
            <a:prstGeom prst="rect">
              <a:avLst/>
            </a:prstGeom>
            <a:noFill/>
            <a:ln>
              <a:noFill/>
            </a:ln>
          </p:spPr>
        </p:pic>
        <p:sp>
          <p:nvSpPr>
            <p:cNvPr id="2198" name="Google Shape;2198;p121"/>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199" name="Google Shape;2199;p121"/>
          <p:cNvGrpSpPr/>
          <p:nvPr/>
        </p:nvGrpSpPr>
        <p:grpSpPr>
          <a:xfrm>
            <a:off x="8290638" y="4199157"/>
            <a:ext cx="2806925" cy="718337"/>
            <a:chOff x="8095006" y="3166254"/>
            <a:chExt cx="2644052" cy="676655"/>
          </a:xfrm>
        </p:grpSpPr>
        <p:pic>
          <p:nvPicPr>
            <p:cNvPr id="2200" name="Google Shape;2200;p12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095006" y="3166254"/>
              <a:ext cx="676652" cy="676655"/>
            </a:xfrm>
            <a:prstGeom prst="rect">
              <a:avLst/>
            </a:prstGeom>
            <a:noFill/>
            <a:ln>
              <a:noFill/>
            </a:ln>
          </p:spPr>
        </p:pic>
        <p:sp>
          <p:nvSpPr>
            <p:cNvPr id="2201" name="Google Shape;2201;p121"/>
            <p:cNvSpPr txBox="1"/>
            <p:nvPr/>
          </p:nvSpPr>
          <p:spPr>
            <a:xfrm>
              <a:off x="8771658" y="3299345"/>
              <a:ext cx="1967400"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202" name="Google Shape;2202;p12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54822" y="6294819"/>
            <a:ext cx="2690775" cy="702550"/>
          </a:xfrm>
          <a:prstGeom prst="rect">
            <a:avLst/>
          </a:prstGeom>
          <a:noFill/>
          <a:ln>
            <a:noFill/>
          </a:ln>
        </p:spPr>
      </p:pic>
      <p:pic>
        <p:nvPicPr>
          <p:cNvPr id="2203" name="Google Shape;2203;p12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095582" y="6307029"/>
            <a:ext cx="1984719" cy="678130"/>
          </a:xfrm>
          <a:prstGeom prst="rect">
            <a:avLst/>
          </a:prstGeom>
          <a:noFill/>
          <a:ln>
            <a:noFill/>
          </a:ln>
        </p:spPr>
      </p:pic>
      <p:pic>
        <p:nvPicPr>
          <p:cNvPr id="2204" name="Google Shape;2204;p12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396239" y="4246966"/>
            <a:ext cx="3131979" cy="622718"/>
          </a:xfrm>
          <a:prstGeom prst="rect">
            <a:avLst/>
          </a:prstGeom>
          <a:noFill/>
          <a:ln>
            <a:noFill/>
          </a:ln>
        </p:spPr>
      </p:pic>
      <p:sp>
        <p:nvSpPr>
          <p:cNvPr id="2205" name="Google Shape;2205;p1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206" name="Google Shape;2206;p1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pic>
        <p:nvPicPr>
          <p:cNvPr id="2207" name="Google Shape;2207;p121"/>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15045140" y="4096203"/>
            <a:ext cx="2923016" cy="924244"/>
          </a:xfrm>
          <a:prstGeom prst="rect">
            <a:avLst/>
          </a:prstGeom>
          <a:noFill/>
          <a:ln>
            <a:noFill/>
          </a:ln>
        </p:spPr>
      </p:pic>
      <p:pic>
        <p:nvPicPr>
          <p:cNvPr id="2208" name="Google Shape;2208;p121"/>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15756125" y="6425456"/>
            <a:ext cx="2206374" cy="441275"/>
          </a:xfrm>
          <a:prstGeom prst="rect">
            <a:avLst/>
          </a:prstGeom>
          <a:noFill/>
          <a:ln>
            <a:noFill/>
          </a:ln>
        </p:spPr>
      </p:pic>
      <p:pic>
        <p:nvPicPr>
          <p:cNvPr id="2209" name="Google Shape;2209;p121"/>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9897033" y="6286932"/>
            <a:ext cx="2959294" cy="718324"/>
          </a:xfrm>
          <a:prstGeom prst="rect">
            <a:avLst/>
          </a:prstGeom>
          <a:noFill/>
          <a:ln>
            <a:noFill/>
          </a:ln>
        </p:spPr>
      </p:pic>
      <p:pic>
        <p:nvPicPr>
          <p:cNvPr id="2210" name="Google Shape;2210;p121"/>
          <p:cNvPicPr preferRelativeResize="0"/>
          <p:nvPr/>
        </p:nvPicPr>
        <p:blipFill>
          <a:blip r:embed="rId14" cstate="email">
            <a:alphaModFix/>
            <a:extLst>
              <a:ext uri="{28A0092B-C50C-407E-A947-70E740481C1C}">
                <a14:useLocalDpi xmlns:a14="http://schemas.microsoft.com/office/drawing/2010/main"/>
              </a:ext>
            </a:extLst>
          </a:blip>
          <a:stretch>
            <a:fillRect/>
          </a:stretch>
        </p:blipFill>
        <p:spPr>
          <a:xfrm>
            <a:off x="423597" y="4096200"/>
            <a:ext cx="1544429" cy="924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pic>
        <p:nvPicPr>
          <p:cNvPr id="2215" name="Google Shape;2215;p122"/>
          <p:cNvPicPr preferRelativeResize="0"/>
          <p:nvPr/>
        </p:nvPicPr>
        <p:blipFill rotWithShape="1">
          <a:blip r:embed="rId3">
            <a:alphaModFix/>
          </a:blip>
          <a:srcRect l="59435" r="2902" b="2324"/>
          <a:stretch/>
        </p:blipFill>
        <p:spPr>
          <a:xfrm>
            <a:off x="2006837" y="4044769"/>
            <a:ext cx="1384162" cy="1312091"/>
          </a:xfrm>
          <a:prstGeom prst="rect">
            <a:avLst/>
          </a:prstGeom>
          <a:noFill/>
          <a:ln>
            <a:noFill/>
          </a:ln>
        </p:spPr>
      </p:pic>
      <p:pic>
        <p:nvPicPr>
          <p:cNvPr id="2216" name="Google Shape;2216;p122"/>
          <p:cNvPicPr preferRelativeResize="0"/>
          <p:nvPr/>
        </p:nvPicPr>
        <p:blipFill rotWithShape="1">
          <a:blip r:embed="rId4">
            <a:alphaModFix/>
          </a:blip>
          <a:srcRect/>
          <a:stretch/>
        </p:blipFill>
        <p:spPr>
          <a:xfrm>
            <a:off x="14500641" y="3687626"/>
            <a:ext cx="1785014" cy="1785014"/>
          </a:xfrm>
          <a:prstGeom prst="rect">
            <a:avLst/>
          </a:prstGeom>
          <a:noFill/>
          <a:ln>
            <a:noFill/>
          </a:ln>
        </p:spPr>
      </p:pic>
      <p:pic>
        <p:nvPicPr>
          <p:cNvPr id="2217" name="Google Shape;2217;p122"/>
          <p:cNvPicPr preferRelativeResize="0"/>
          <p:nvPr/>
        </p:nvPicPr>
        <p:blipFill rotWithShape="1">
          <a:blip r:embed="rId5">
            <a:alphaModFix/>
          </a:blip>
          <a:srcRect l="4912" r="7019"/>
          <a:stretch/>
        </p:blipFill>
        <p:spPr>
          <a:xfrm>
            <a:off x="5748231" y="4142526"/>
            <a:ext cx="2713132" cy="1170922"/>
          </a:xfrm>
          <a:prstGeom prst="rect">
            <a:avLst/>
          </a:prstGeom>
          <a:noFill/>
          <a:ln>
            <a:noFill/>
          </a:ln>
        </p:spPr>
      </p:pic>
      <p:pic>
        <p:nvPicPr>
          <p:cNvPr id="2218" name="Google Shape;2218;p122"/>
          <p:cNvPicPr preferRelativeResize="0"/>
          <p:nvPr/>
        </p:nvPicPr>
        <p:blipFill rotWithShape="1">
          <a:blip r:embed="rId6">
            <a:alphaModFix/>
          </a:blip>
          <a:srcRect/>
          <a:stretch/>
        </p:blipFill>
        <p:spPr>
          <a:xfrm>
            <a:off x="9949198" y="4137887"/>
            <a:ext cx="2818486" cy="1139386"/>
          </a:xfrm>
          <a:prstGeom prst="rect">
            <a:avLst/>
          </a:prstGeom>
          <a:noFill/>
          <a:ln>
            <a:noFill/>
          </a:ln>
        </p:spPr>
      </p:pic>
      <p:sp>
        <p:nvSpPr>
          <p:cNvPr id="2219" name="Google Shape;2219;p122"/>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220" name="Google Shape;2220;p122"/>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221" name="Google Shape;2221;p122"/>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222" name="Google Shape;2222;p122"/>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223" name="Google Shape;2223;p122"/>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224" name="Google Shape;2224;p122"/>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225" name="Google Shape;2225;p122"/>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226" name="Google Shape;2226;p122"/>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227" name="Google Shape;2227;p122"/>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228" name="Google Shape;2228;p122"/>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229" name="Google Shape;2229;p122"/>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230" name="Google Shape;2230;p122"/>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231" name="Google Shape;2231;p122"/>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232" name="Google Shape;2232;p1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233" name="Google Shape;2233;p1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123"/>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240" name="Google Shape;2240;p123"/>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241" name="Google Shape;2241;p123"/>
          <p:cNvPicPr preferRelativeResize="0"/>
          <p:nvPr/>
        </p:nvPicPr>
        <p:blipFill rotWithShape="1">
          <a:blip r:embed="rId4">
            <a:alphaModFix/>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28"/>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0.16 Release Summary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9"/>
          <p:cNvSpPr txBox="1">
            <a:spLocks noGrp="1"/>
          </p:cNvSpPr>
          <p:nvPr>
            <p:ph type="body" idx="1"/>
          </p:nvPr>
        </p:nvSpPr>
        <p:spPr>
          <a:xfrm>
            <a:off x="861250" y="1992150"/>
            <a:ext cx="16581000" cy="76896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a:t>cuDF </a:t>
            </a:r>
            <a:r>
              <a:rPr lang="en-US"/>
              <a:t>adds initial Struct column support, Dataframe.pivot() and DataFrame.unstack() functions, Groupby.collect() aggregation support, dayofweek datetime function, and custom dataframe accessors.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cuML</a:t>
            </a:r>
            <a:r>
              <a:rPr lang="en-US"/>
              <a:t> machine learning library adds a large suite of experimental, scikit-learn compatible preprocessors (such as SimpleImputer, Normalizer, and more), Dask support for tf-IDF and label encoding, and Porter stemming</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cuGraph</a:t>
            </a:r>
            <a:r>
              <a:rPr lang="en-US"/>
              <a:t> adds multi-node multi-GPU versions of PageRank, BFS, SSSP, and Louvain. This removed the old 2 billion vertex limits. Also adds support for NetworkX Graphs as input </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UCX-Py </a:t>
            </a:r>
            <a:r>
              <a:rPr lang="en-US"/>
              <a:t>adds more Cython optimizations including strongly typed objects/arrays, new interfaces for Fence/Flush, and documentation clean-up/updates, including a new debugging page.</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BlazingSQL</a:t>
            </a:r>
            <a:r>
              <a:rPr lang="en-US"/>
              <a:t> now supports out-of-core query execution, which enables queries to operate on datasets dramatically larger than available GPU memory.</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cuSpatial</a:t>
            </a:r>
            <a:r>
              <a:rPr lang="en-US"/>
              <a:t> adds Java bindings and Jar.</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cuxfilter</a:t>
            </a:r>
            <a:r>
              <a:rPr lang="en-US"/>
              <a:t> adds large scale graph visualization with datashader, lasso select with cuSpatial, and instructions on how to run dashboards as stand-alone applications. </a:t>
            </a:r>
            <a:endParaRPr/>
          </a:p>
          <a:p>
            <a:pPr marL="282575" marR="0" lvl="0" indent="-333375" algn="l" rtl="0">
              <a:lnSpc>
                <a:spcPct val="115000"/>
              </a:lnSpc>
              <a:spcBef>
                <a:spcPts val="1000"/>
              </a:spcBef>
              <a:spcAft>
                <a:spcPts val="1000"/>
              </a:spcAft>
              <a:buClr>
                <a:schemeClr val="lt2"/>
              </a:buClr>
              <a:buSzPts val="2400"/>
              <a:buFont typeface="Noto Sans Symbols"/>
              <a:buChar char="▸"/>
            </a:pPr>
            <a:r>
              <a:rPr lang="en-US" b="1"/>
              <a:t>RMM</a:t>
            </a:r>
            <a:r>
              <a:rPr lang="en-US"/>
              <a:t> debug logging, New arena memory resource and limiting resource, CMake improvements.</a:t>
            </a:r>
            <a:endParaRPr>
              <a:solidFill>
                <a:srgbClr val="24292E"/>
              </a:solidFill>
              <a:highlight>
                <a:srgbClr val="FFFFFF"/>
              </a:highlight>
            </a:endParaRPr>
          </a:p>
        </p:txBody>
      </p:sp>
      <p:sp>
        <p:nvSpPr>
          <p:cNvPr id="686" name="Google Shape;686;p2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93" name="Google Shape;693;p30"/>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694" name="Google Shape;694;p30"/>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5" name="Google Shape;695;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269525" y="537065"/>
            <a:ext cx="8879475" cy="887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1"/>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2"/>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708" name="Google Shape;708;p3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709" name="Google Shape;709;p3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10" name="Google Shape;710;p3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11" name="Google Shape;711;p3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712" name="Google Shape;712;p32"/>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713" name="Google Shape;713;p32"/>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714" name="Google Shape;714;p32"/>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715" name="Google Shape;715;p32"/>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716" name="Google Shape;716;p32"/>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17" name="Google Shape;717;p3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718" name="Google Shape;718;p3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719" name="Google Shape;719;p3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0" name="Google Shape;720;p3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1" name="Google Shape;721;p3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2" name="Google Shape;722;p3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3" name="Google Shape;723;p3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4" name="Google Shape;724;p3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5" name="Google Shape;725;p3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6" name="Google Shape;726;p3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3"/>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33" name="Google Shape;733;p33"/>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34" name="Google Shape;734;p33"/>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35" name="Google Shape;735;p33"/>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36" name="Google Shape;736;p33"/>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37" name="Google Shape;737;p33"/>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38" name="Google Shape;738;p33"/>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39" name="Google Shape;739;p33"/>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40" name="Google Shape;740;p33"/>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41" name="Google Shape;741;p33"/>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42" name="Google Shape;742;p33"/>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43" name="Google Shape;743;p33"/>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4" name="Google Shape;744;p33"/>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5" name="Google Shape;745;p33"/>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6" name="Google Shape;746;p33"/>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47" name="Google Shape;747;p33"/>
          <p:cNvPicPr preferRelativeResize="0"/>
          <p:nvPr/>
        </p:nvPicPr>
        <p:blipFill rotWithShape="1">
          <a:blip r:embed="rId3">
            <a:alphaModFix/>
          </a:blip>
          <a:srcRect/>
          <a:stretch/>
        </p:blipFill>
        <p:spPr>
          <a:xfrm>
            <a:off x="7642984" y="7983800"/>
            <a:ext cx="1226463" cy="561140"/>
          </a:xfrm>
          <a:prstGeom prst="rect">
            <a:avLst/>
          </a:prstGeom>
          <a:noFill/>
          <a:ln>
            <a:noFill/>
          </a:ln>
        </p:spPr>
      </p:pic>
      <p:cxnSp>
        <p:nvCxnSpPr>
          <p:cNvPr id="748" name="Google Shape;748;p33"/>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49" name="Google Shape;749;p33"/>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50" name="Google Shape;750;p3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51" name="Google Shape;751;p3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752" name="Google Shape;752;p33"/>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cxnSp>
        <p:nvCxnSpPr>
          <p:cNvPr id="764" name="Google Shape;764;p35"/>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765" name="Google Shape;765;p35"/>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66" name="Google Shape;766;p35"/>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67" name="Google Shape;767;p35"/>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68" name="Google Shape;768;p35"/>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69" name="Google Shape;769;p35"/>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70" name="Google Shape;770;p35"/>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71" name="Google Shape;771;p35"/>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72" name="Google Shape;772;p35"/>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73" name="Google Shape;773;p35"/>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74" name="Google Shape;774;p35"/>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75" name="Google Shape;775;p35"/>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76" name="Google Shape;776;p35"/>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7" name="Google Shape;777;p35"/>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8" name="Google Shape;778;p35"/>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9" name="Google Shape;779;p35"/>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80" name="Google Shape;780;p35"/>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781" name="Google Shape;781;p35"/>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82" name="Google Shape;782;p3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83" name="Google Shape;783;p3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784" name="Google Shape;784;p35"/>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785" name="Google Shape;785;p35"/>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6"/>
          <p:cNvSpPr txBox="1">
            <a:spLocks noGrp="1"/>
          </p:cNvSpPr>
          <p:nvPr>
            <p:ph type="title"/>
          </p:nvPr>
        </p:nvSpPr>
        <p:spPr>
          <a:xfrm>
            <a:off x="830580" y="5432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792" name="Google Shape;792;p36"/>
          <p:cNvSpPr/>
          <p:nvPr/>
        </p:nvSpPr>
        <p:spPr>
          <a:xfrm>
            <a:off x="9144000" y="1831067"/>
            <a:ext cx="9144000" cy="23253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EASY SCALABILITY</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to install and use on a laptop</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Scales out to thousand node clusters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Modularly built for acceleration</a:t>
            </a:r>
            <a:endParaRPr sz="2100">
              <a:latin typeface="Trebuchet MS"/>
              <a:ea typeface="Trebuchet MS"/>
              <a:cs typeface="Trebuchet MS"/>
              <a:sym typeface="Trebuchet MS"/>
            </a:endParaRPr>
          </a:p>
          <a:p>
            <a:pPr marL="0" marR="0" lvl="0" indent="0" algn="l" rtl="0">
              <a:lnSpc>
                <a:spcPct val="90000"/>
              </a:lnSpc>
              <a:spcBef>
                <a:spcPts val="2000"/>
              </a:spcBef>
              <a:spcAft>
                <a:spcPts val="0"/>
              </a:spcAft>
              <a:buNone/>
            </a:pPr>
            <a:endParaRPr sz="1800" i="0" u="none" strike="noStrike" cap="none">
              <a:solidFill>
                <a:srgbClr val="7400FF"/>
              </a:solidFill>
              <a:latin typeface="Trebuchet MS"/>
              <a:ea typeface="Trebuchet MS"/>
              <a:cs typeface="Trebuchet MS"/>
              <a:sym typeface="Trebuchet MS"/>
            </a:endParaRPr>
          </a:p>
        </p:txBody>
      </p:sp>
      <p:sp>
        <p:nvSpPr>
          <p:cNvPr id="793" name="Google Shape;793;p36"/>
          <p:cNvSpPr/>
          <p:nvPr/>
        </p:nvSpPr>
        <p:spPr>
          <a:xfrm>
            <a:off x="1475314" y="1831067"/>
            <a:ext cx="9144000" cy="18258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DEPLOYABLE</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HPC: SLURM, PBS, LSF, SGE</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Cloud: Kubernetes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Hadoop/Spark: Yarn</a:t>
            </a:r>
            <a:endParaRPr sz="2100">
              <a:latin typeface="Trebuchet MS"/>
              <a:ea typeface="Trebuchet MS"/>
              <a:cs typeface="Trebuchet MS"/>
              <a:sym typeface="Trebuchet MS"/>
            </a:endParaRPr>
          </a:p>
        </p:txBody>
      </p:sp>
      <p:sp>
        <p:nvSpPr>
          <p:cNvPr id="794" name="Google Shape;794;p36"/>
          <p:cNvSpPr/>
          <p:nvPr/>
        </p:nvSpPr>
        <p:spPr>
          <a:xfrm>
            <a:off x="1475314" y="4161588"/>
            <a:ext cx="7091700" cy="16911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PYDATA NATIVE</a:t>
            </a:r>
            <a:endParaRPr sz="18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Migration: Built on top of NumPy, Pandas Scikit-Learn, etc</a:t>
            </a:r>
            <a:endParaRPr sz="2400" i="0" u="none" strike="noStrike" cap="none">
              <a:solidFill>
                <a:srgbClr val="5E5E5E"/>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Training: With the same API</a:t>
            </a:r>
            <a:endParaRPr sz="2100">
              <a:latin typeface="Trebuchet MS"/>
              <a:ea typeface="Trebuchet MS"/>
              <a:cs typeface="Trebuchet MS"/>
              <a:sym typeface="Trebuchet MS"/>
            </a:endParaRPr>
          </a:p>
        </p:txBody>
      </p:sp>
      <p:sp>
        <p:nvSpPr>
          <p:cNvPr id="795" name="Google Shape;795;p36"/>
          <p:cNvSpPr/>
          <p:nvPr/>
        </p:nvSpPr>
        <p:spPr>
          <a:xfrm>
            <a:off x="9144000" y="4161588"/>
            <a:ext cx="8546400" cy="20235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POPULAR</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Most Common parallelism framework today in the PyData and SciPy community </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Millions of monthly Downloads and Dozens of Integrations</a:t>
            </a:r>
            <a:endParaRPr sz="2100">
              <a:latin typeface="Trebuchet MS"/>
              <a:ea typeface="Trebuchet MS"/>
              <a:cs typeface="Trebuchet MS"/>
              <a:sym typeface="Trebuchet MS"/>
            </a:endParaRPr>
          </a:p>
        </p:txBody>
      </p:sp>
      <p:sp>
        <p:nvSpPr>
          <p:cNvPr id="796" name="Google Shape;796;p36"/>
          <p:cNvSpPr/>
          <p:nvPr/>
        </p:nvSpPr>
        <p:spPr>
          <a:xfrm>
            <a:off x="1475325" y="6476900"/>
            <a:ext cx="75297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797" name="Google Shape;797;p36"/>
          <p:cNvSpPr/>
          <p:nvPr/>
        </p:nvSpPr>
        <p:spPr>
          <a:xfrm>
            <a:off x="9299850" y="6477100"/>
            <a:ext cx="75129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798" name="Google Shape;798;p36"/>
          <p:cNvSpPr/>
          <p:nvPr/>
        </p:nvSpPr>
        <p:spPr>
          <a:xfrm>
            <a:off x="1785050" y="7205177"/>
            <a:ext cx="3317400" cy="13389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dirty="0">
                <a:solidFill>
                  <a:srgbClr val="000000"/>
                </a:solidFill>
                <a:latin typeface="Trebuchet MS"/>
                <a:ea typeface="Trebuchet MS"/>
                <a:cs typeface="Trebuchet MS"/>
                <a:sym typeface="Trebuchet MS"/>
              </a:rPr>
              <a:t>NumPy, Pandas, Scikit-Learn, </a:t>
            </a:r>
            <a:r>
              <a:rPr lang="en-US" sz="1800" b="0" i="0" u="none" strike="noStrike" cap="none" dirty="0" err="1">
                <a:solidFill>
                  <a:srgbClr val="000000"/>
                </a:solidFill>
                <a:latin typeface="Trebuchet MS"/>
                <a:ea typeface="Trebuchet MS"/>
                <a:cs typeface="Trebuchet MS"/>
                <a:sym typeface="Trebuchet MS"/>
              </a:rPr>
              <a:t>Numba</a:t>
            </a:r>
            <a:r>
              <a:rPr lang="en-US" sz="1800" b="0" i="0" u="none" strike="noStrike" cap="none" dirty="0">
                <a:solidFill>
                  <a:srgbClr val="000000"/>
                </a:solidFill>
                <a:latin typeface="Trebuchet MS"/>
                <a:ea typeface="Trebuchet MS"/>
                <a:cs typeface="Trebuchet MS"/>
                <a:sym typeface="Trebuchet MS"/>
              </a:rPr>
              <a:t> and many more</a:t>
            </a:r>
            <a:endParaRPr sz="1800" b="0" i="0" u="none" strike="noStrike" cap="none" dirty="0">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endParaRPr sz="1800" b="0" i="0" u="none" strike="noStrike" cap="none" dirty="0">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dirty="0">
                <a:solidFill>
                  <a:srgbClr val="000000"/>
                </a:solidFill>
                <a:latin typeface="Trebuchet MS"/>
                <a:ea typeface="Trebuchet MS"/>
                <a:cs typeface="Trebuchet MS"/>
                <a:sym typeface="Trebuchet MS"/>
              </a:rPr>
              <a:t>Single CPU core</a:t>
            </a:r>
            <a:endParaRPr sz="1800" b="0" i="0" u="none" strike="noStrike" cap="none" dirty="0">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dirty="0">
                <a:solidFill>
                  <a:srgbClr val="000000"/>
                </a:solidFill>
                <a:latin typeface="Trebuchet MS"/>
                <a:ea typeface="Trebuchet MS"/>
                <a:cs typeface="Trebuchet MS"/>
                <a:sym typeface="Trebuchet MS"/>
              </a:rPr>
              <a:t>In-memory data</a:t>
            </a:r>
            <a:endParaRPr sz="1800" b="0" i="0" u="none" strike="noStrike" cap="none" dirty="0">
              <a:solidFill>
                <a:srgbClr val="FFFFFF"/>
              </a:solidFill>
              <a:latin typeface="Arial"/>
              <a:ea typeface="Arial"/>
              <a:cs typeface="Arial"/>
              <a:sym typeface="Arial"/>
            </a:endParaRPr>
          </a:p>
        </p:txBody>
      </p:sp>
      <p:sp>
        <p:nvSpPr>
          <p:cNvPr id="799" name="Google Shape;799;p36"/>
          <p:cNvSpPr/>
          <p:nvPr/>
        </p:nvSpPr>
        <p:spPr>
          <a:xfrm>
            <a:off x="1785050" y="6553301"/>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PYDATA</a:t>
            </a:r>
            <a:endParaRPr sz="2800" b="1" i="0" u="none" strike="noStrike" cap="none">
              <a:solidFill>
                <a:srgbClr val="76B900"/>
              </a:solidFill>
              <a:latin typeface="Trebuchet MS"/>
              <a:ea typeface="Trebuchet MS"/>
              <a:cs typeface="Trebuchet MS"/>
              <a:sym typeface="Trebuchet MS"/>
            </a:endParaRPr>
          </a:p>
        </p:txBody>
      </p:sp>
      <p:sp>
        <p:nvSpPr>
          <p:cNvPr id="800" name="Google Shape;800;p36"/>
          <p:cNvSpPr/>
          <p:nvPr/>
        </p:nvSpPr>
        <p:spPr>
          <a:xfrm>
            <a:off x="9592608" y="7153222"/>
            <a:ext cx="6647700" cy="15882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Multi-core and distributed PyData</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-&gt; Dask Array</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Pandas -&gt; Dask DataFrame</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Scikit-Learn -&gt; Dask-ML</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 -&gt; Dask Futures</a:t>
            </a:r>
            <a:endParaRPr sz="1800" b="0" i="0" u="none" strike="noStrike" cap="none">
              <a:solidFill>
                <a:srgbClr val="FFFFFF"/>
              </a:solidFill>
              <a:latin typeface="Arial"/>
              <a:ea typeface="Arial"/>
              <a:cs typeface="Arial"/>
              <a:sym typeface="Arial"/>
            </a:endParaRPr>
          </a:p>
        </p:txBody>
      </p:sp>
      <p:sp>
        <p:nvSpPr>
          <p:cNvPr id="801" name="Google Shape;801;p36"/>
          <p:cNvSpPr/>
          <p:nvPr/>
        </p:nvSpPr>
        <p:spPr>
          <a:xfrm>
            <a:off x="9605596" y="6538580"/>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DASK</a:t>
            </a:r>
            <a:endParaRPr sz="2800" b="1" i="0" u="none" strike="noStrike" cap="none">
              <a:solidFill>
                <a:srgbClr val="76B900"/>
              </a:solidFill>
              <a:latin typeface="Trebuchet MS"/>
              <a:ea typeface="Trebuchet MS"/>
              <a:cs typeface="Trebuchet MS"/>
              <a:sym typeface="Trebuchet MS"/>
            </a:endParaRPr>
          </a:p>
        </p:txBody>
      </p:sp>
      <p:pic>
        <p:nvPicPr>
          <p:cNvPr id="802" name="Google Shape;802;p36"/>
          <p:cNvPicPr preferRelativeResize="0"/>
          <p:nvPr/>
        </p:nvPicPr>
        <p:blipFill rotWithShape="1">
          <a:blip r:embed="rId3">
            <a:alphaModFix/>
          </a:blip>
          <a:srcRect/>
          <a:stretch/>
        </p:blipFill>
        <p:spPr>
          <a:xfrm>
            <a:off x="5666743" y="7852412"/>
            <a:ext cx="1163909" cy="484949"/>
          </a:xfrm>
          <a:prstGeom prst="rect">
            <a:avLst/>
          </a:prstGeom>
          <a:noFill/>
          <a:ln>
            <a:noFill/>
          </a:ln>
        </p:spPr>
      </p:pic>
      <p:pic>
        <p:nvPicPr>
          <p:cNvPr id="803" name="Google Shape;803;p36"/>
          <p:cNvPicPr preferRelativeResize="0"/>
          <p:nvPr/>
        </p:nvPicPr>
        <p:blipFill rotWithShape="1">
          <a:blip r:embed="rId4">
            <a:alphaModFix/>
          </a:blip>
          <a:srcRect/>
          <a:stretch/>
        </p:blipFill>
        <p:spPr>
          <a:xfrm>
            <a:off x="6219435" y="7013713"/>
            <a:ext cx="1361237" cy="539207"/>
          </a:xfrm>
          <a:prstGeom prst="rect">
            <a:avLst/>
          </a:prstGeom>
          <a:noFill/>
          <a:ln>
            <a:noFill/>
          </a:ln>
        </p:spPr>
      </p:pic>
      <p:pic>
        <p:nvPicPr>
          <p:cNvPr id="804" name="Google Shape;804;p36" descr="pandas-logo.png"/>
          <p:cNvPicPr preferRelativeResize="0"/>
          <p:nvPr/>
        </p:nvPicPr>
        <p:blipFill rotWithShape="1">
          <a:blip r:embed="rId5">
            <a:alphaModFix/>
          </a:blip>
          <a:srcRect/>
          <a:stretch/>
        </p:blipFill>
        <p:spPr>
          <a:xfrm>
            <a:off x="8033361" y="6973167"/>
            <a:ext cx="705080" cy="553034"/>
          </a:xfrm>
          <a:prstGeom prst="rect">
            <a:avLst/>
          </a:prstGeom>
          <a:noFill/>
          <a:ln>
            <a:noFill/>
          </a:ln>
        </p:spPr>
      </p:pic>
      <p:pic>
        <p:nvPicPr>
          <p:cNvPr id="805" name="Google Shape;805;p36" descr="Scikit learn logo small.svg"/>
          <p:cNvPicPr preferRelativeResize="0"/>
          <p:nvPr/>
        </p:nvPicPr>
        <p:blipFill rotWithShape="1">
          <a:blip r:embed="rId6">
            <a:alphaModFix/>
          </a:blip>
          <a:srcRect/>
          <a:stretch/>
        </p:blipFill>
        <p:spPr>
          <a:xfrm>
            <a:off x="7270331" y="7829505"/>
            <a:ext cx="792828" cy="425243"/>
          </a:xfrm>
          <a:prstGeom prst="rect">
            <a:avLst/>
          </a:prstGeom>
          <a:noFill/>
          <a:ln>
            <a:noFill/>
          </a:ln>
        </p:spPr>
      </p:pic>
      <p:pic>
        <p:nvPicPr>
          <p:cNvPr id="806" name="Google Shape;806;p36" descr="Image result for numba logo"/>
          <p:cNvPicPr preferRelativeResize="0"/>
          <p:nvPr/>
        </p:nvPicPr>
        <p:blipFill rotWithShape="1">
          <a:blip r:embed="rId7">
            <a:alphaModFix/>
          </a:blip>
          <a:srcRect/>
          <a:stretch/>
        </p:blipFill>
        <p:spPr>
          <a:xfrm>
            <a:off x="5240221" y="6983709"/>
            <a:ext cx="586926" cy="586926"/>
          </a:xfrm>
          <a:prstGeom prst="rect">
            <a:avLst/>
          </a:prstGeom>
          <a:noFill/>
          <a:ln>
            <a:noFill/>
          </a:ln>
        </p:spPr>
      </p:pic>
      <p:cxnSp>
        <p:nvCxnSpPr>
          <p:cNvPr id="807" name="Google Shape;807;p36"/>
          <p:cNvCxnSpPr/>
          <p:nvPr/>
        </p:nvCxnSpPr>
        <p:spPr>
          <a:xfrm>
            <a:off x="1475314" y="9108589"/>
            <a:ext cx="15337500" cy="0"/>
          </a:xfrm>
          <a:prstGeom prst="straightConnector1">
            <a:avLst/>
          </a:prstGeom>
          <a:noFill/>
          <a:ln w="9525" cap="flat" cmpd="sng">
            <a:solidFill>
              <a:srgbClr val="595959"/>
            </a:solidFill>
            <a:prstDash val="solid"/>
            <a:round/>
            <a:headEnd type="none" w="sm" len="sm"/>
            <a:tailEnd type="triangle" w="lg" len="lg"/>
          </a:ln>
        </p:spPr>
      </p:cxnSp>
      <p:sp>
        <p:nvSpPr>
          <p:cNvPr id="808" name="Google Shape;808;p36"/>
          <p:cNvSpPr txBox="1"/>
          <p:nvPr/>
        </p:nvSpPr>
        <p:spPr>
          <a:xfrm>
            <a:off x="6263175" y="9065507"/>
            <a:ext cx="5768100" cy="8466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sz="1800" b="0" i="0" u="none" strike="noStrike" cap="none">
              <a:solidFill>
                <a:srgbClr val="FFFFFF"/>
              </a:solidFill>
              <a:latin typeface="Arial"/>
              <a:ea typeface="Arial"/>
              <a:cs typeface="Arial"/>
              <a:sym typeface="Arial"/>
            </a:endParaRPr>
          </a:p>
        </p:txBody>
      </p:sp>
      <p:pic>
        <p:nvPicPr>
          <p:cNvPr id="809" name="Google Shape;809;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105543" y="7009999"/>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a:solidFill>
                  <a:schemeClr val="lt2"/>
                </a:solidFill>
                <a:latin typeface="Trebuchet MS"/>
                <a:ea typeface="Trebuchet MS"/>
                <a:cs typeface="Trebuchet MS"/>
                <a:sym typeface="Trebuchet MS"/>
              </a:rPr>
              <a:t>Almost never run out of compute relative to memory bandwidth!</a:t>
            </a:r>
            <a:endParaRPr sz="2600" b="1">
              <a:solidFill>
                <a:schemeClr val="lt2"/>
              </a:solidFill>
              <a:latin typeface="Trebuchet MS"/>
              <a:ea typeface="Trebuchet MS"/>
              <a:cs typeface="Trebuchet MS"/>
              <a:sym typeface="Trebuchet MS"/>
            </a:endParaRPr>
          </a:p>
        </p:txBody>
      </p:sp>
      <p:sp>
        <p:nvSpPr>
          <p:cNvPr id="91" name="Google Shape;91;p1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92" name="Google Shape;92;p1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93" name="Google Shape;93;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7"/>
          <p:cNvSpPr txBox="1">
            <a:spLocks noGrp="1"/>
          </p:cNvSpPr>
          <p:nvPr>
            <p:ph type="body" idx="1"/>
          </p:nvPr>
        </p:nvSpPr>
        <p:spPr>
          <a:xfrm>
            <a:off x="861250" y="2971659"/>
            <a:ext cx="10214100" cy="6198300"/>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TCP sockets are slow!</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bindings for UCX (ucx-py)</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a:p>
            <a:pPr marL="283111" lvl="0" indent="-283111" algn="l" rtl="0">
              <a:lnSpc>
                <a:spcPct val="90000"/>
              </a:lnSpc>
              <a:spcBef>
                <a:spcPts val="3000"/>
              </a:spcBef>
              <a:spcAft>
                <a:spcPts val="0"/>
              </a:spcAft>
              <a:buSzPts val="1920"/>
              <a:buChar char="▸"/>
            </a:pPr>
            <a:r>
              <a:rPr lang="en-US"/>
              <a:t>Easy to use!</a:t>
            </a:r>
            <a:endParaRPr/>
          </a:p>
        </p:txBody>
      </p:sp>
      <p:sp>
        <p:nvSpPr>
          <p:cNvPr id="816" name="Google Shape;816;p3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817" name="Google Shape;817;p3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818" name="Google Shape;818;p37"/>
          <p:cNvGrpSpPr/>
          <p:nvPr/>
        </p:nvGrpSpPr>
        <p:grpSpPr>
          <a:xfrm>
            <a:off x="1909589" y="7110464"/>
            <a:ext cx="7479257" cy="1245881"/>
            <a:chOff x="9925878" y="2310106"/>
            <a:chExt cx="7063900" cy="2358730"/>
          </a:xfrm>
        </p:grpSpPr>
        <p:sp>
          <p:nvSpPr>
            <p:cNvPr id="819" name="Google Shape;819;p3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20" name="Google Shape;820;p3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821" name="Google Shape;821;p37"/>
          <p:cNvSpPr txBox="1"/>
          <p:nvPr/>
        </p:nvSpPr>
        <p:spPr>
          <a:xfrm>
            <a:off x="2090388" y="724852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822" name="Google Shape;822;p37"/>
          <p:cNvPicPr preferRelativeResize="0"/>
          <p:nvPr/>
        </p:nvPicPr>
        <p:blipFill rotWithShape="1">
          <a:blip r:embed="rId3">
            <a:alphaModFix/>
          </a:blip>
          <a:srcRect/>
          <a:stretch/>
        </p:blipFill>
        <p:spPr>
          <a:xfrm>
            <a:off x="122700" y="7488300"/>
            <a:ext cx="1717750" cy="1723300"/>
          </a:xfrm>
          <a:prstGeom prst="rect">
            <a:avLst/>
          </a:prstGeom>
          <a:noFill/>
          <a:ln>
            <a:noFill/>
          </a:ln>
        </p:spPr>
      </p:pic>
      <p:pic>
        <p:nvPicPr>
          <p:cNvPr id="823" name="Google Shape;823;p37" descr="A screenshot of a cell phone&#10;&#10;Description generated with high confidence"/>
          <p:cNvPicPr preferRelativeResize="0"/>
          <p:nvPr/>
        </p:nvPicPr>
        <p:blipFill rotWithShape="1">
          <a:blip r:embed="rId4">
            <a:alphaModFix/>
          </a:blip>
          <a:srcRect/>
          <a:stretch/>
        </p:blipFill>
        <p:spPr>
          <a:xfrm>
            <a:off x="9739376" y="2975001"/>
            <a:ext cx="8146400" cy="6122050"/>
          </a:xfrm>
          <a:prstGeom prst="rect">
            <a:avLst/>
          </a:prstGeom>
          <a:noFill/>
          <a:ln>
            <a:noFill/>
          </a:ln>
        </p:spPr>
      </p:pic>
      <p:grpSp>
        <p:nvGrpSpPr>
          <p:cNvPr id="824" name="Google Shape;824;p37"/>
          <p:cNvGrpSpPr/>
          <p:nvPr/>
        </p:nvGrpSpPr>
        <p:grpSpPr>
          <a:xfrm>
            <a:off x="1909589" y="8457314"/>
            <a:ext cx="7479151" cy="1245813"/>
            <a:chOff x="9925878" y="2310106"/>
            <a:chExt cx="7063800" cy="2358600"/>
          </a:xfrm>
        </p:grpSpPr>
        <p:sp>
          <p:nvSpPr>
            <p:cNvPr id="825" name="Google Shape;825;p37"/>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26" name="Google Shape;826;p37"/>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
        <p:nvSpPr>
          <p:cNvPr id="827" name="Google Shape;827;p37"/>
          <p:cNvSpPr txBox="1"/>
          <p:nvPr/>
        </p:nvSpPr>
        <p:spPr>
          <a:xfrm>
            <a:off x="2090388" y="851917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cluster = LocalCUDACluster(protocol='ucx'</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enable_infiniband=True,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enable_nvlink=True)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client = Client(cluster)</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600">
              <a:solidFill>
                <a:schemeClr val="accent4"/>
              </a:solidFill>
              <a:latin typeface="Courier New"/>
              <a:ea typeface="Courier New"/>
              <a:cs typeface="Courier New"/>
              <a:sym typeface="Courier New"/>
            </a:endParaRPr>
          </a:p>
        </p:txBody>
      </p:sp>
      <p:sp>
        <p:nvSpPr>
          <p:cNvPr id="828" name="Google Shape;828;p37"/>
          <p:cNvSpPr txBox="1"/>
          <p:nvPr/>
        </p:nvSpPr>
        <p:spPr>
          <a:xfrm>
            <a:off x="11644175" y="8910675"/>
            <a:ext cx="4336800" cy="7926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3000"/>
              </a:spcBef>
              <a:spcAft>
                <a:spcPts val="0"/>
              </a:spcAft>
              <a:buClr>
                <a:srgbClr val="76B900"/>
              </a:buClr>
              <a:buSzPts val="2900"/>
              <a:buFont typeface="Noto Sans Symbols"/>
              <a:buNone/>
            </a:pPr>
            <a:r>
              <a:rPr lang="en-US" sz="2000" b="0" i="0" u="none" strike="noStrike" cap="none">
                <a:solidFill>
                  <a:srgbClr val="868686"/>
                </a:solidFill>
                <a:latin typeface="Trebuchet MS"/>
                <a:ea typeface="Trebuchet MS"/>
                <a:cs typeface="Trebuchet MS"/>
                <a:sym typeface="Trebuchet MS"/>
              </a:rPr>
              <a:t>NVIDIA DGX-2 Inner join Benchmark</a:t>
            </a:r>
            <a:endParaRPr sz="2000" b="0" i="0" u="none" strike="noStrike" cap="none">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3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5" name="Google Shape;835;p3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6" name="Google Shape;836;p3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dirty="0">
                <a:solidFill>
                  <a:schemeClr val="dk2"/>
                </a:solidFill>
                <a:latin typeface="Trebuchet MS"/>
                <a:ea typeface="Trebuchet MS"/>
                <a:cs typeface="Trebuchet MS"/>
                <a:sym typeface="Trebuchet MS"/>
              </a:rPr>
              <a:t>Accelerated on single GPU</a:t>
            </a:r>
            <a:endParaRPr dirty="0"/>
          </a:p>
          <a:p>
            <a:pPr marL="0" marR="0" lvl="0" indent="0" algn="l" rtl="0">
              <a:lnSpc>
                <a:spcPct val="90000"/>
              </a:lnSpc>
              <a:spcBef>
                <a:spcPts val="0"/>
              </a:spcBef>
              <a:spcAft>
                <a:spcPts val="0"/>
              </a:spcAft>
              <a:buNone/>
            </a:pPr>
            <a:endParaRPr sz="1800" b="0" i="0" u="none" strike="noStrike" cap="none" dirty="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dirty="0">
                <a:solidFill>
                  <a:schemeClr val="dk2"/>
                </a:solidFill>
                <a:latin typeface="Trebuchet MS"/>
                <a:ea typeface="Trebuchet MS"/>
                <a:cs typeface="Trebuchet MS"/>
                <a:sym typeface="Trebuchet MS"/>
              </a:rPr>
              <a:t>NumPy -&gt; </a:t>
            </a:r>
            <a:r>
              <a:rPr lang="en-US" sz="1800" b="0" i="0" u="none" strike="noStrike" cap="none" dirty="0" err="1">
                <a:solidFill>
                  <a:schemeClr val="dk2"/>
                </a:solidFill>
                <a:latin typeface="Trebuchet MS"/>
                <a:ea typeface="Trebuchet MS"/>
                <a:cs typeface="Trebuchet MS"/>
                <a:sym typeface="Trebuchet MS"/>
              </a:rPr>
              <a:t>CuPy</a:t>
            </a:r>
            <a:r>
              <a:rPr lang="en-US" sz="1800" b="0" i="0" u="none" strike="noStrike" cap="none" dirty="0">
                <a:solidFill>
                  <a:schemeClr val="dk2"/>
                </a:solidFill>
                <a:latin typeface="Trebuchet MS"/>
                <a:ea typeface="Trebuchet MS"/>
                <a:cs typeface="Trebuchet MS"/>
                <a:sym typeface="Trebuchet MS"/>
              </a:rPr>
              <a:t>/</a:t>
            </a:r>
            <a:r>
              <a:rPr lang="en-US" sz="1800" b="0" i="0" u="none" strike="noStrike" cap="none" dirty="0" err="1">
                <a:solidFill>
                  <a:schemeClr val="dk2"/>
                </a:solidFill>
                <a:latin typeface="Trebuchet MS"/>
                <a:ea typeface="Trebuchet MS"/>
                <a:cs typeface="Trebuchet MS"/>
                <a:sym typeface="Trebuchet MS"/>
              </a:rPr>
              <a:t>PyTorch</a:t>
            </a:r>
            <a:r>
              <a:rPr lang="en-US" sz="1800" b="0" i="0" u="none" strike="noStrike" cap="none" dirty="0">
                <a:solidFill>
                  <a:schemeClr val="dk2"/>
                </a:solidFill>
                <a:latin typeface="Trebuchet MS"/>
                <a:ea typeface="Trebuchet MS"/>
                <a:cs typeface="Trebuchet MS"/>
                <a:sym typeface="Trebuchet MS"/>
              </a:rPr>
              <a:t>/..</a:t>
            </a:r>
            <a:endParaRPr dirty="0"/>
          </a:p>
          <a:p>
            <a:pPr marL="0" marR="0" lvl="0" indent="0" algn="l" rtl="0">
              <a:lnSpc>
                <a:spcPct val="90000"/>
              </a:lnSpc>
              <a:spcBef>
                <a:spcPts val="0"/>
              </a:spcBef>
              <a:spcAft>
                <a:spcPts val="0"/>
              </a:spcAft>
              <a:buNone/>
            </a:pPr>
            <a:r>
              <a:rPr lang="en-US" sz="1800" b="0" i="0" u="none" strike="noStrike" cap="none" dirty="0">
                <a:solidFill>
                  <a:schemeClr val="dk2"/>
                </a:solidFill>
                <a:latin typeface="Trebuchet MS"/>
                <a:ea typeface="Trebuchet MS"/>
                <a:cs typeface="Trebuchet MS"/>
                <a:sym typeface="Trebuchet MS"/>
              </a:rPr>
              <a:t>Pandas -&gt; </a:t>
            </a:r>
            <a:r>
              <a:rPr lang="en-US" sz="1800" b="0" i="0" u="none" strike="noStrike" cap="none" dirty="0" err="1">
                <a:solidFill>
                  <a:schemeClr val="dk2"/>
                </a:solidFill>
                <a:latin typeface="Trebuchet MS"/>
                <a:ea typeface="Trebuchet MS"/>
                <a:cs typeface="Trebuchet MS"/>
                <a:sym typeface="Trebuchet MS"/>
              </a:rPr>
              <a:t>cuDF</a:t>
            </a:r>
            <a:endParaRPr sz="1800" b="0" i="0" u="none" strike="noStrike" cap="none" dirty="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dirty="0">
                <a:solidFill>
                  <a:schemeClr val="dk2"/>
                </a:solidFill>
                <a:latin typeface="Trebuchet MS"/>
                <a:ea typeface="Trebuchet MS"/>
                <a:cs typeface="Trebuchet MS"/>
                <a:sym typeface="Trebuchet MS"/>
              </a:rPr>
              <a:t>Scikit-Learn -&gt; </a:t>
            </a:r>
            <a:r>
              <a:rPr lang="en-US" sz="1800" b="0" i="0" u="none" strike="noStrike" cap="none" dirty="0" err="1">
                <a:solidFill>
                  <a:schemeClr val="dk2"/>
                </a:solidFill>
                <a:latin typeface="Trebuchet MS"/>
                <a:ea typeface="Trebuchet MS"/>
                <a:cs typeface="Trebuchet MS"/>
                <a:sym typeface="Trebuchet MS"/>
              </a:rPr>
              <a:t>cuML</a:t>
            </a:r>
            <a:endParaRPr sz="1800" b="0" i="0" u="none" strike="noStrike" cap="none" dirty="0">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US" sz="1800" dirty="0" err="1">
                <a:solidFill>
                  <a:schemeClr val="dk2"/>
                </a:solidFill>
                <a:latin typeface="Trebuchet MS"/>
                <a:ea typeface="Trebuchet MS"/>
                <a:cs typeface="Trebuchet MS"/>
                <a:sym typeface="Trebuchet MS"/>
              </a:rPr>
              <a:t>NetworkX</a:t>
            </a:r>
            <a:r>
              <a:rPr lang="en-US" sz="1800" dirty="0">
                <a:solidFill>
                  <a:schemeClr val="dk2"/>
                </a:solidFill>
                <a:latin typeface="Trebuchet MS"/>
                <a:ea typeface="Trebuchet MS"/>
                <a:cs typeface="Trebuchet MS"/>
                <a:sym typeface="Trebuchet MS"/>
              </a:rPr>
              <a:t> -&gt; </a:t>
            </a:r>
            <a:r>
              <a:rPr lang="en-US" sz="1800" dirty="0" err="1">
                <a:solidFill>
                  <a:schemeClr val="dk2"/>
                </a:solidFill>
                <a:latin typeface="Trebuchet MS"/>
                <a:ea typeface="Trebuchet MS"/>
                <a:cs typeface="Trebuchet MS"/>
                <a:sym typeface="Trebuchet MS"/>
              </a:rPr>
              <a:t>cuGraph</a:t>
            </a:r>
            <a:endParaRPr sz="1800" dirty="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dirty="0" err="1">
                <a:solidFill>
                  <a:schemeClr val="dk2"/>
                </a:solidFill>
                <a:latin typeface="Trebuchet MS"/>
                <a:ea typeface="Trebuchet MS"/>
                <a:cs typeface="Trebuchet MS"/>
                <a:sym typeface="Trebuchet MS"/>
              </a:rPr>
              <a:t>Numba</a:t>
            </a:r>
            <a:r>
              <a:rPr lang="en-US" sz="1800" b="0" i="0" u="none" strike="noStrike" cap="none" dirty="0">
                <a:solidFill>
                  <a:schemeClr val="dk2"/>
                </a:solidFill>
                <a:latin typeface="Trebuchet MS"/>
                <a:ea typeface="Trebuchet MS"/>
                <a:cs typeface="Trebuchet MS"/>
                <a:sym typeface="Trebuchet MS"/>
              </a:rPr>
              <a:t> -&gt; </a:t>
            </a:r>
            <a:r>
              <a:rPr lang="en-US" sz="1800" b="0" i="0" u="none" strike="noStrike" cap="none" dirty="0" err="1">
                <a:solidFill>
                  <a:schemeClr val="dk2"/>
                </a:solidFill>
                <a:latin typeface="Trebuchet MS"/>
                <a:ea typeface="Trebuchet MS"/>
                <a:cs typeface="Trebuchet MS"/>
                <a:sym typeface="Trebuchet MS"/>
              </a:rPr>
              <a:t>Numba</a:t>
            </a:r>
            <a:endParaRPr sz="1800" b="0" i="0" u="none" strike="noStrike" cap="none" dirty="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dirty="0">
              <a:solidFill>
                <a:schemeClr val="dk2"/>
              </a:solidFill>
              <a:latin typeface="Trebuchet MS"/>
              <a:ea typeface="Trebuchet MS"/>
              <a:cs typeface="Trebuchet MS"/>
              <a:sym typeface="Trebuchet MS"/>
            </a:endParaRPr>
          </a:p>
        </p:txBody>
      </p:sp>
      <p:sp>
        <p:nvSpPr>
          <p:cNvPr id="837" name="Google Shape;837;p3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38" name="Google Shape;838;p3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NetworkX,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39" name="Google Shape;839;p3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840" name="Google Shape;840;p38"/>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41" name="Google Shape;841;p38"/>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42" name="Google Shape;842;p38"/>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43" name="Google Shape;843;p38"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44" name="Google Shape;844;p38"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45" name="Google Shape;845;p38"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cxnSp>
        <p:nvCxnSpPr>
          <p:cNvPr id="846" name="Google Shape;846;p3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47" name="Google Shape;847;p3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848" name="Google Shape;848;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pic>
        <p:nvPicPr>
          <p:cNvPr id="849" name="Google Shape;849;p38"/>
          <p:cNvPicPr preferRelativeResize="0"/>
          <p:nvPr/>
        </p:nvPicPr>
        <p:blipFill>
          <a:blip r:embed="rId9">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6" name="Google Shape;856;p3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7" name="Google Shape;857;p3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8" name="Google Shape;858;p3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9" name="Google Shape;859;p3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60" name="Google Shape;860;p3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61" name="Google Shape;861;p3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862" name="Google Shape;862;p3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863" name="Google Shape;863;p3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64" name="Google Shape;864;p3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865" name="Google Shape;865;p3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866" name="Google Shape;866;p3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867" name="Google Shape;867;p39"/>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68" name="Google Shape;868;p39"/>
          <p:cNvPicPr preferRelativeResize="0"/>
          <p:nvPr/>
        </p:nvPicPr>
        <p:blipFill rotWithShape="1">
          <a:blip r:embed="rId3">
            <a:alphaModFix/>
          </a:blip>
          <a:srcRect/>
          <a:stretch/>
        </p:blipFill>
        <p:spPr>
          <a:xfrm>
            <a:off x="14062852" y="2823059"/>
            <a:ext cx="2192934" cy="833500"/>
          </a:xfrm>
          <a:prstGeom prst="rect">
            <a:avLst/>
          </a:prstGeom>
          <a:noFill/>
          <a:ln>
            <a:noFill/>
          </a:ln>
        </p:spPr>
      </p:pic>
      <p:pic>
        <p:nvPicPr>
          <p:cNvPr id="869" name="Google Shape;869;p39"/>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70" name="Google Shape;870;p39"/>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71" name="Google Shape;871;p39"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72" name="Google Shape;872;p39"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73" name="Google Shape;873;p39"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pic>
        <p:nvPicPr>
          <p:cNvPr id="874" name="Google Shape;874;p39"/>
          <p:cNvPicPr preferRelativeResize="0"/>
          <p:nvPr/>
        </p:nvPicPr>
        <p:blipFill rotWithShape="1">
          <a:blip r:embed="rId9">
            <a:alphaModFix/>
          </a:blip>
          <a:srcRect/>
          <a:stretch/>
        </p:blipFill>
        <p:spPr>
          <a:xfrm>
            <a:off x="14756339" y="3710497"/>
            <a:ext cx="805959" cy="808558"/>
          </a:xfrm>
          <a:prstGeom prst="rect">
            <a:avLst/>
          </a:prstGeom>
          <a:noFill/>
          <a:ln>
            <a:noFill/>
          </a:ln>
        </p:spPr>
      </p:pic>
      <p:pic>
        <p:nvPicPr>
          <p:cNvPr id="875" name="Google Shape;875;p39"/>
          <p:cNvPicPr preferRelativeResize="0"/>
          <p:nvPr/>
        </p:nvPicPr>
        <p:blipFill rotWithShape="1">
          <a:blip r:embed="rId10">
            <a:alphaModFix/>
          </a:blip>
          <a:srcRect/>
          <a:stretch/>
        </p:blipFill>
        <p:spPr>
          <a:xfrm>
            <a:off x="14278052" y="4731128"/>
            <a:ext cx="1619548" cy="654710"/>
          </a:xfrm>
          <a:prstGeom prst="rect">
            <a:avLst/>
          </a:prstGeom>
          <a:noFill/>
          <a:ln>
            <a:noFill/>
          </a:ln>
        </p:spPr>
      </p:pic>
      <p:pic>
        <p:nvPicPr>
          <p:cNvPr id="876" name="Google Shape;876;p39"/>
          <p:cNvPicPr preferRelativeResize="0"/>
          <p:nvPr/>
        </p:nvPicPr>
        <p:blipFill rotWithShape="1">
          <a:blip r:embed="rId10">
            <a:alphaModFix/>
          </a:blip>
          <a:srcRect/>
          <a:stretch/>
        </p:blipFill>
        <p:spPr>
          <a:xfrm>
            <a:off x="14278052" y="7161123"/>
            <a:ext cx="1619548" cy="654710"/>
          </a:xfrm>
          <a:prstGeom prst="rect">
            <a:avLst/>
          </a:prstGeom>
          <a:noFill/>
          <a:ln>
            <a:noFill/>
          </a:ln>
        </p:spPr>
      </p:pic>
      <p:cxnSp>
        <p:nvCxnSpPr>
          <p:cNvPr id="877" name="Google Shape;877;p3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78" name="Google Shape;878;p3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879" name="Google Shape;879;p3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880" name="Google Shape;880;p3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881" name="Google Shape;881;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pic>
        <p:nvPicPr>
          <p:cNvPr id="882" name="Google Shape;882;p39"/>
          <p:cNvPicPr preferRelativeResize="0"/>
          <p:nvPr/>
        </p:nvPicPr>
        <p:blipFill>
          <a:blip r:embed="rId11">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cxnSp>
        <p:nvCxnSpPr>
          <p:cNvPr id="893" name="Google Shape;893;p4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894" name="Google Shape;894;p4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895" name="Google Shape;895;p4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96" name="Google Shape;896;p4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97" name="Google Shape;897;p4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98" name="Google Shape;898;p4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99" name="Google Shape;899;p4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00" name="Google Shape;900;p4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01" name="Google Shape;901;p4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902" name="Google Shape;902;p4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903" name="Google Shape;903;p4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904" name="Google Shape;904;p4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905" name="Google Shape;905;p4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6" name="Google Shape;906;p4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7" name="Google Shape;907;p4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8" name="Google Shape;908;p4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909" name="Google Shape;909;p4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910" name="Google Shape;910;p4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11" name="Google Shape;911;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912" name="Google Shape;912;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913" name="Google Shape;913;p4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914" name="Google Shape;914;p4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4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921" name="Google Shape;921;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922" name="Google Shape;922;p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928" name="Google Shape;928;p4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929" name="Google Shape;929;p4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930" name="Google Shape;930;p4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931" name="Google Shape;931;p4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932" name="Google Shape;932;p4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933" name="Google Shape;933;p4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934" name="Google Shape;934;p4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935" name="Google Shape;935;p4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936" name="Google Shape;936;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pic>
        <p:nvPicPr>
          <p:cNvPr id="942" name="Google Shape;942;p44"/>
          <p:cNvPicPr preferRelativeResize="0"/>
          <p:nvPr/>
        </p:nvPicPr>
        <p:blipFill rotWithShape="1">
          <a:blip r:embed="rId3">
            <a:alphaModFix/>
          </a:blip>
          <a:srcRect/>
          <a:stretch/>
        </p:blipFill>
        <p:spPr>
          <a:xfrm>
            <a:off x="14790731" y="6226657"/>
            <a:ext cx="1164888" cy="807808"/>
          </a:xfrm>
          <a:prstGeom prst="rect">
            <a:avLst/>
          </a:prstGeom>
          <a:noFill/>
          <a:ln>
            <a:noFill/>
          </a:ln>
        </p:spPr>
      </p:pic>
      <p:pic>
        <p:nvPicPr>
          <p:cNvPr id="943" name="Google Shape;943;p44"/>
          <p:cNvPicPr preferRelativeResize="0"/>
          <p:nvPr/>
        </p:nvPicPr>
        <p:blipFill rotWithShape="1">
          <a:blip r:embed="rId4">
            <a:alphaModFix/>
          </a:blip>
          <a:srcRect/>
          <a:stretch/>
        </p:blipFill>
        <p:spPr>
          <a:xfrm>
            <a:off x="13437705" y="6264869"/>
            <a:ext cx="650594" cy="731378"/>
          </a:xfrm>
          <a:prstGeom prst="rect">
            <a:avLst/>
          </a:prstGeom>
          <a:noFill/>
          <a:ln>
            <a:noFill/>
          </a:ln>
        </p:spPr>
      </p:pic>
      <p:sp>
        <p:nvSpPr>
          <p:cNvPr id="944" name="Google Shape;944;p4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45" name="Google Shape;945;p4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946" name="Google Shape;946;p4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947" name="Google Shape;947;p44"/>
          <p:cNvPicPr preferRelativeResize="0"/>
          <p:nvPr/>
        </p:nvPicPr>
        <p:blipFill rotWithShape="1">
          <a:blip r:embed="rId5">
            <a:alphaModFix/>
          </a:blip>
          <a:srcRect/>
          <a:stretch/>
        </p:blipFill>
        <p:spPr>
          <a:xfrm>
            <a:off x="10638499" y="6269361"/>
            <a:ext cx="2096772" cy="722394"/>
          </a:xfrm>
          <a:prstGeom prst="rect">
            <a:avLst/>
          </a:prstGeom>
          <a:noFill/>
          <a:ln>
            <a:noFill/>
          </a:ln>
        </p:spPr>
      </p:pic>
      <p:grpSp>
        <p:nvGrpSpPr>
          <p:cNvPr id="948" name="Google Shape;948;p44"/>
          <p:cNvGrpSpPr/>
          <p:nvPr/>
        </p:nvGrpSpPr>
        <p:grpSpPr>
          <a:xfrm>
            <a:off x="9925878" y="3635833"/>
            <a:ext cx="7063800" cy="2358600"/>
            <a:chOff x="9925878" y="2310106"/>
            <a:chExt cx="7063800" cy="2358600"/>
          </a:xfrm>
        </p:grpSpPr>
        <p:sp>
          <p:nvSpPr>
            <p:cNvPr id="949" name="Google Shape;949;p4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std::</a:t>
              </a:r>
              <a:r>
                <a:rPr lang="en-US" sz="1600" dirty="0" err="1">
                  <a:solidFill>
                    <a:schemeClr val="dk2"/>
                  </a:solidFill>
                  <a:latin typeface="Roboto Mono"/>
                  <a:ea typeface="Roboto Mono"/>
                  <a:cs typeface="Roboto Mono"/>
                  <a:sym typeface="Roboto Mono"/>
                </a:rPr>
                <a:t>unique_ptr</a:t>
              </a:r>
              <a:r>
                <a:rPr lang="en-US" sz="1600" dirty="0">
                  <a:solidFill>
                    <a:schemeClr val="dk2"/>
                  </a:solidFill>
                  <a:latin typeface="Roboto Mono"/>
                  <a:ea typeface="Roboto Mono"/>
                  <a:cs typeface="Roboto Mono"/>
                  <a:sym typeface="Roboto Mono"/>
                </a:rPr>
                <a:t>&lt;table&gt;</a:t>
              </a:r>
              <a:endParaRPr sz="1600"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gather(</a:t>
              </a:r>
              <a:r>
                <a:rPr lang="en-US" sz="1600" dirty="0" err="1">
                  <a:solidFill>
                    <a:schemeClr val="dk2"/>
                  </a:solidFill>
                  <a:latin typeface="Roboto Mono"/>
                  <a:ea typeface="Roboto Mono"/>
                  <a:cs typeface="Roboto Mono"/>
                  <a:sym typeface="Roboto Mono"/>
                </a:rPr>
                <a:t>table_view</a:t>
              </a:r>
              <a:r>
                <a:rPr lang="en-US" sz="1600" dirty="0">
                  <a:solidFill>
                    <a:schemeClr val="dk2"/>
                  </a:solidFill>
                  <a:latin typeface="Roboto Mono"/>
                  <a:ea typeface="Roboto Mono"/>
                  <a:cs typeface="Roboto Mono"/>
                  <a:sym typeface="Roboto Mono"/>
                </a:rPr>
                <a:t> const&amp; input,</a:t>
              </a:r>
              <a:endParaRPr sz="1600"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       </a:t>
              </a:r>
              <a:r>
                <a:rPr lang="en-US" sz="1600" dirty="0" err="1">
                  <a:solidFill>
                    <a:schemeClr val="dk2"/>
                  </a:solidFill>
                  <a:latin typeface="Roboto Mono"/>
                  <a:ea typeface="Roboto Mono"/>
                  <a:cs typeface="Roboto Mono"/>
                  <a:sym typeface="Roboto Mono"/>
                </a:rPr>
                <a:t>column_view</a:t>
              </a:r>
              <a:r>
                <a:rPr lang="en-US" sz="1600" dirty="0">
                  <a:solidFill>
                    <a:schemeClr val="dk2"/>
                  </a:solidFill>
                  <a:latin typeface="Roboto Mono"/>
                  <a:ea typeface="Roboto Mono"/>
                  <a:cs typeface="Roboto Mono"/>
                  <a:sym typeface="Roboto Mono"/>
                </a:rPr>
                <a:t> const&amp; </a:t>
              </a:r>
              <a:r>
                <a:rPr lang="en-US" sz="1600" dirty="0" err="1">
                  <a:solidFill>
                    <a:schemeClr val="dk2"/>
                  </a:solidFill>
                  <a:latin typeface="Roboto Mono"/>
                  <a:ea typeface="Roboto Mono"/>
                  <a:cs typeface="Roboto Mono"/>
                  <a:sym typeface="Roboto Mono"/>
                </a:rPr>
                <a:t>gather_map</a:t>
              </a:r>
              <a:r>
                <a:rPr lang="en-US" sz="1600" dirty="0">
                  <a:solidFill>
                    <a:schemeClr val="dk2"/>
                  </a:solidFill>
                  <a:latin typeface="Roboto Mono"/>
                  <a:ea typeface="Roboto Mono"/>
                  <a:cs typeface="Roboto Mono"/>
                  <a:sym typeface="Roboto Mono"/>
                </a:rPr>
                <a:t>, …)</a:t>
              </a:r>
              <a:endParaRPr sz="1600"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a:t>
              </a:r>
              <a:endParaRPr sz="1600"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	// return a new table containing</a:t>
              </a:r>
              <a:endParaRPr sz="1600"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    // rows from input indexed by </a:t>
              </a:r>
              <a:br>
                <a:rPr lang="en-US" sz="1600" dirty="0">
                  <a:solidFill>
                    <a:schemeClr val="dk2"/>
                  </a:solidFill>
                  <a:latin typeface="Roboto Mono"/>
                  <a:ea typeface="Roboto Mono"/>
                  <a:cs typeface="Roboto Mono"/>
                  <a:sym typeface="Roboto Mono"/>
                </a:rPr>
              </a:br>
              <a:r>
                <a:rPr lang="en-US" sz="1600" dirty="0">
                  <a:solidFill>
                    <a:schemeClr val="dk2"/>
                  </a:solidFill>
                  <a:latin typeface="Roboto Mono"/>
                  <a:ea typeface="Roboto Mono"/>
                  <a:cs typeface="Roboto Mono"/>
                  <a:sym typeface="Roboto Mono"/>
                </a:rPr>
                <a:t>    // </a:t>
              </a:r>
              <a:r>
                <a:rPr lang="en-US" sz="1600" dirty="0" err="1">
                  <a:solidFill>
                    <a:schemeClr val="dk2"/>
                  </a:solidFill>
                  <a:latin typeface="Roboto Mono"/>
                  <a:ea typeface="Roboto Mono"/>
                  <a:cs typeface="Roboto Mono"/>
                  <a:sym typeface="Roboto Mono"/>
                </a:rPr>
                <a:t>gather_map</a:t>
              </a:r>
              <a:endParaRPr sz="1600" dirty="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dirty="0">
                  <a:solidFill>
                    <a:schemeClr val="dk2"/>
                  </a:solidFill>
                  <a:latin typeface="Roboto Mono"/>
                  <a:ea typeface="Roboto Mono"/>
                  <a:cs typeface="Roboto Mono"/>
                  <a:sym typeface="Roboto Mono"/>
                </a:rPr>
                <a:t>}</a:t>
              </a:r>
              <a:endParaRPr sz="2333" dirty="0">
                <a:solidFill>
                  <a:schemeClr val="lt1"/>
                </a:solidFill>
              </a:endParaRPr>
            </a:p>
          </p:txBody>
        </p:sp>
        <p:cxnSp>
          <p:nvCxnSpPr>
            <p:cNvPr id="950" name="Google Shape;950;p4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57" name="Google Shape;957;p4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58" name="Google Shape;958;p4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959" name="Google Shape;959;p45"/>
          <p:cNvGrpSpPr/>
          <p:nvPr/>
        </p:nvGrpSpPr>
        <p:grpSpPr>
          <a:xfrm>
            <a:off x="8423855" y="3505118"/>
            <a:ext cx="8908614" cy="5721321"/>
            <a:chOff x="9231087" y="3310758"/>
            <a:chExt cx="8100949" cy="5202620"/>
          </a:xfrm>
        </p:grpSpPr>
        <p:grpSp>
          <p:nvGrpSpPr>
            <p:cNvPr id="960" name="Google Shape;960;p45"/>
            <p:cNvGrpSpPr/>
            <p:nvPr/>
          </p:nvGrpSpPr>
          <p:grpSpPr>
            <a:xfrm>
              <a:off x="9231087" y="3310758"/>
              <a:ext cx="8095379" cy="5202620"/>
              <a:chOff x="225423" y="1708925"/>
              <a:chExt cx="5514416" cy="3543924"/>
            </a:xfrm>
          </p:grpSpPr>
          <p:pic>
            <p:nvPicPr>
              <p:cNvPr id="961" name="Google Shape;961;p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25423" y="1708925"/>
                <a:ext cx="5514416" cy="2298186"/>
              </a:xfrm>
              <a:prstGeom prst="rect">
                <a:avLst/>
              </a:prstGeom>
              <a:noFill/>
              <a:ln>
                <a:noFill/>
              </a:ln>
            </p:spPr>
          </p:pic>
          <p:pic>
            <p:nvPicPr>
              <p:cNvPr id="962" name="Google Shape;962;p4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5423" y="4007098"/>
                <a:ext cx="5514416" cy="1245751"/>
              </a:xfrm>
              <a:prstGeom prst="rect">
                <a:avLst/>
              </a:prstGeom>
              <a:noFill/>
              <a:ln>
                <a:noFill/>
              </a:ln>
            </p:spPr>
          </p:pic>
        </p:grpSp>
        <p:cxnSp>
          <p:nvCxnSpPr>
            <p:cNvPr id="963" name="Google Shape;963;p4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64" name="Google Shape;964;p4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65" name="Google Shape;965;p4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966" name="Google Shape;966;p4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cxnSp>
        <p:nvCxnSpPr>
          <p:cNvPr id="972" name="Google Shape;972;p4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973" name="Google Shape;973;p4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974" name="Google Shape;974;p46"/>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cuDF v0.13, Pandas 0.25.3</a:t>
            </a:r>
            <a:endParaRPr/>
          </a:p>
          <a:p>
            <a:pPr marL="283111" lvl="0" indent="-283111" algn="l" rtl="0">
              <a:spcBef>
                <a:spcPts val="3000"/>
              </a:spcBef>
              <a:spcAft>
                <a:spcPts val="0"/>
              </a:spcAft>
              <a:buClr>
                <a:schemeClr val="lt2"/>
              </a:buClr>
              <a:buSzPts val="1920"/>
              <a:buFont typeface="Noto Sans Symbols"/>
              <a:buChar char="▸"/>
            </a:pPr>
            <a:r>
              <a:rPr lang="en-US"/>
              <a:t>Running on NVIDIA DGX-1:</a:t>
            </a:r>
            <a:endParaRPr/>
          </a:p>
          <a:p>
            <a:pPr marL="1240920" lvl="1" indent="-288401" algn="l" rtl="0">
              <a:spcBef>
                <a:spcPts val="3000"/>
              </a:spcBef>
              <a:spcAft>
                <a:spcPts val="0"/>
              </a:spcAft>
              <a:buSzPts val="1600"/>
              <a:buChar char="▸"/>
            </a:pPr>
            <a:r>
              <a:rPr lang="en-US"/>
              <a:t>GPU: NVIDIA Tesla V100 32GB</a:t>
            </a:r>
            <a:endParaRPr/>
          </a:p>
          <a:p>
            <a:pPr marL="1240920" lvl="1" indent="-288401" algn="l" rtl="0">
              <a:spcBef>
                <a:spcPts val="3000"/>
              </a:spcBef>
              <a:spcAft>
                <a:spcPts val="0"/>
              </a:spcAft>
              <a:buSzPts val="1600"/>
              <a:buChar char="▸"/>
            </a:pPr>
            <a:r>
              <a:rPr lang="en-US"/>
              <a:t>CPU: Intel(R) Xeon(R) CPU E5-2698 v4 @ 2.20GHz</a:t>
            </a:r>
            <a:endParaRPr/>
          </a:p>
          <a:p>
            <a:pPr marL="283110" lvl="0" indent="-283110" algn="l" rtl="0">
              <a:spcBef>
                <a:spcPts val="3000"/>
              </a:spcBef>
              <a:spcAft>
                <a:spcPts val="0"/>
              </a:spcAft>
              <a:buSzPts val="1920"/>
              <a:buChar char="▸"/>
            </a:pPr>
            <a:r>
              <a:rPr lang="en-US"/>
              <a:t>Benchmark Setup:</a:t>
            </a:r>
            <a:endParaRPr/>
          </a:p>
          <a:p>
            <a:pPr marL="1240920" lvl="1" indent="-288401" algn="l" rtl="0">
              <a:spcBef>
                <a:spcPts val="3000"/>
              </a:spcBef>
              <a:spcAft>
                <a:spcPts val="0"/>
              </a:spcAft>
              <a:buSzPts val="1600"/>
              <a:buChar char="▸"/>
            </a:pPr>
            <a:r>
              <a:rPr lang="en-US"/>
              <a:t>RMM Pool Allocator Enabled</a:t>
            </a:r>
            <a:endParaRPr/>
          </a:p>
          <a:p>
            <a:pPr marL="1240920" lvl="1" indent="-288401" algn="l" rtl="0">
              <a:spcBef>
                <a:spcPts val="3000"/>
              </a:spcBef>
              <a:spcAft>
                <a:spcPts val="0"/>
              </a:spcAft>
              <a:buSzPts val="1600"/>
              <a:buChar char="▸"/>
            </a:pPr>
            <a:r>
              <a:rPr lang="en-US"/>
              <a:t>DataFrames: 2x int32 columns key columns, 3x int32 value columns</a:t>
            </a:r>
            <a:endParaRPr/>
          </a:p>
          <a:p>
            <a:pPr marL="1240920" lvl="1" indent="-288401" algn="l" rtl="0">
              <a:spcBef>
                <a:spcPts val="3000"/>
              </a:spcBef>
              <a:spcAft>
                <a:spcPts val="0"/>
              </a:spcAft>
              <a:buSzPts val="1600"/>
              <a:buChar char="▸"/>
            </a:pPr>
            <a:r>
              <a:rPr lang="en-US"/>
              <a:t>Merge: inner; GroupBy: count, sum, min, max calculated for each value column</a:t>
            </a:r>
            <a:endParaRPr/>
          </a:p>
          <a:p>
            <a:pPr marL="283111" lvl="0" indent="-161190" algn="l" rtl="0">
              <a:spcBef>
                <a:spcPts val="3000"/>
              </a:spcBef>
              <a:spcAft>
                <a:spcPts val="0"/>
              </a:spcAft>
              <a:buClr>
                <a:schemeClr val="lt2"/>
              </a:buClr>
              <a:buSzPts val="1920"/>
              <a:buFont typeface="Noto Sans Symbols"/>
              <a:buNone/>
            </a:pPr>
            <a:endParaRPr/>
          </a:p>
          <a:p>
            <a:pPr marL="283111" lvl="0" indent="-161190" algn="l" rtl="0">
              <a:spcBef>
                <a:spcPts val="3000"/>
              </a:spcBef>
              <a:spcAft>
                <a:spcPts val="0"/>
              </a:spcAft>
              <a:buClr>
                <a:schemeClr val="lt2"/>
              </a:buClr>
              <a:buSzPts val="1920"/>
              <a:buFont typeface="Noto Sans Symbols"/>
              <a:buNone/>
            </a:pPr>
            <a:endParaRPr/>
          </a:p>
        </p:txBody>
      </p:sp>
      <p:sp>
        <p:nvSpPr>
          <p:cNvPr id="975" name="Google Shape;975;p4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76" name="Google Shape;976;p4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77" name="Google Shape;977;p4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978" name="Google Shape;978;p46"/>
          <p:cNvGrpSpPr/>
          <p:nvPr/>
        </p:nvGrpSpPr>
        <p:grpSpPr>
          <a:xfrm>
            <a:off x="9314352" y="3347408"/>
            <a:ext cx="7518348" cy="5062949"/>
            <a:chOff x="9314352" y="3527668"/>
            <a:chExt cx="7518348" cy="5062949"/>
          </a:xfrm>
        </p:grpSpPr>
        <p:cxnSp>
          <p:nvCxnSpPr>
            <p:cNvPr id="979" name="Google Shape;979;p46"/>
            <p:cNvCxnSpPr>
              <a:stCxn id="980"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981" name="Google Shape;981;p46"/>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982" name="Google Shape;982;p46"/>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3" name="Google Shape;983;p4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4" name="Google Shape;984;p4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5" name="Google Shape;985;p4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6" name="Google Shape;986;p4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7" name="Google Shape;987;p4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988" name="Google Shape;988;p46"/>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980" name="Google Shape;980;p46"/>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89" name="Google Shape;989;p46"/>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90" name="Google Shape;990;p46"/>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991" name="Google Shape;991;p46"/>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992" name="Google Shape;992;p46"/>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993" name="Google Shape;993;p46"/>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994" name="Google Shape;994;p46"/>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995" name="Google Shape;995;p46"/>
            <p:cNvGrpSpPr/>
            <p:nvPr/>
          </p:nvGrpSpPr>
          <p:grpSpPr>
            <a:xfrm>
              <a:off x="12640567" y="3527668"/>
              <a:ext cx="2268225" cy="408000"/>
              <a:chOff x="11673832" y="3412056"/>
              <a:chExt cx="2268225" cy="408000"/>
            </a:xfrm>
          </p:grpSpPr>
          <p:sp>
            <p:nvSpPr>
              <p:cNvPr id="996" name="Google Shape;996;p46"/>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997" name="Google Shape;997;p46"/>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998" name="Google Shape;998;p46"/>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99" name="Google Shape;999;p46"/>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00" name="Google Shape;1000;p46"/>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001" name="Google Shape;1001;p46"/>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1002" name="Google Shape;1002;p4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1003" name="Google Shape;1003;p4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1004" name="Google Shape;1004;p4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005" name="Google Shape;1005;p4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00" name="Google Shape;100;p20"/>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01" name="Google Shape;101;p20"/>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2" name="Google Shape;102;p20"/>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3" name="Google Shape;103;p20"/>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4" name="Google Shape;104;p20"/>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05" name="Google Shape;105;p20"/>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06" name="Google Shape;106;p20"/>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07" name="Google Shape;107;p20"/>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8" name="Google Shape;108;p20"/>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09" name="Google Shape;109;p20"/>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0" name="Google Shape;110;p20"/>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1" name="Google Shape;111;p20"/>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2" name="Google Shape;112;p20"/>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13" name="Google Shape;113;p20"/>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4" name="Google Shape;114;p20"/>
          <p:cNvCxnSpPr>
            <a:stCxn id="102" idx="0"/>
            <a:endCxn id="101"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15" name="Google Shape;115;p20"/>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16" name="Google Shape;116;p20"/>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17" name="Google Shape;117;p20"/>
          <p:cNvPicPr preferRelativeResize="0"/>
          <p:nvPr/>
        </p:nvPicPr>
        <p:blipFill rotWithShape="1">
          <a:blip r:embed="rId3">
            <a:alphaModFix/>
          </a:blip>
          <a:srcRect/>
          <a:stretch/>
        </p:blipFill>
        <p:spPr>
          <a:xfrm>
            <a:off x="7182947" y="7983800"/>
            <a:ext cx="1226463" cy="561140"/>
          </a:xfrm>
          <a:prstGeom prst="rect">
            <a:avLst/>
          </a:prstGeom>
          <a:noFill/>
          <a:ln>
            <a:noFill/>
          </a:ln>
        </p:spPr>
      </p:pic>
      <p:sp>
        <p:nvSpPr>
          <p:cNvPr id="118" name="Google Shape;118;p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9" name="Google Shape;119;p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cxnSp>
        <p:nvCxnSpPr>
          <p:cNvPr id="1011" name="Google Shape;1011;p4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12" name="Google Shape;1012;p4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013" name="Google Shape;1013;p4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14" name="Google Shape;1014;p4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15" name="Google Shape;1015;p4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16" name="Google Shape;1016;p4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17" name="Google Shape;1017;p4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18" name="Google Shape;1018;p4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19" name="Google Shape;1019;p4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20" name="Google Shape;1020;p4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21" name="Google Shape;1021;p4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22" name="Google Shape;1022;p4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23" name="Google Shape;1023;p4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4" name="Google Shape;1024;p4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5" name="Google Shape;1025;p4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6" name="Google Shape;1026;p4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27" name="Google Shape;1027;p47"/>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28" name="Google Shape;1028;p4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29" name="Google Shape;1029;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30" name="Google Shape;1030;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031" name="Google Shape;1031;p4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32" name="Google Shape;1032;p4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39" name="Google Shape;1039;p48"/>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V0.16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V0.17+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040" name="Google Shape;1040;p4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041" name="Google Shape;1041;p48"/>
          <p:cNvGrpSpPr/>
          <p:nvPr/>
        </p:nvGrpSpPr>
        <p:grpSpPr>
          <a:xfrm>
            <a:off x="9331486" y="3516205"/>
            <a:ext cx="7501214" cy="4900774"/>
            <a:chOff x="9331486" y="3689843"/>
            <a:chExt cx="7501214" cy="4900774"/>
          </a:xfrm>
        </p:grpSpPr>
        <p:cxnSp>
          <p:nvCxnSpPr>
            <p:cNvPr id="1042" name="Google Shape;1042;p4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3" name="Google Shape;1043;p4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4" name="Google Shape;1044;p48"/>
            <p:cNvCxnSpPr>
              <a:stCxn id="1045"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046" name="Google Shape;1046;p4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7" name="Google Shape;1047;p4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8" name="Google Shape;1048;p4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9" name="Google Shape;1049;p4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50" name="Google Shape;1050;p4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051" name="Google Shape;1051;p4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2" name="Google Shape;1052;p4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3" name="Google Shape;1053;p4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4" name="Google Shape;1054;p4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5" name="Google Shape;1055;p4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6" name="Google Shape;1056;p4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057" name="Google Shape;1057;p4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045" name="Google Shape;1045;p4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058" name="Google Shape;1058;p4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059" name="Google Shape;1059;p4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060" name="Google Shape;1060;p4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061" name="Google Shape;1061;p4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062" name="Google Shape;1062;p4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063" name="Google Shape;1063;p4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064" name="Google Shape;1064;p4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065" name="Google Shape;1065;p4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066" name="Google Shape;1066;p4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067" name="Google Shape;1067;p4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068" name="Google Shape;1068;p48"/>
            <p:cNvGrpSpPr/>
            <p:nvPr/>
          </p:nvGrpSpPr>
          <p:grpSpPr>
            <a:xfrm>
              <a:off x="12374481" y="3689843"/>
              <a:ext cx="2959941" cy="408000"/>
              <a:chOff x="11407746" y="3574231"/>
              <a:chExt cx="2959941" cy="408000"/>
            </a:xfrm>
          </p:grpSpPr>
          <p:sp>
            <p:nvSpPr>
              <p:cNvPr id="1069" name="Google Shape;1069;p4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070" name="Google Shape;1070;p4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071" name="Google Shape;1071;p4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72" name="Google Shape;1072;p4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73" name="Google Shape;1073;p4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074" name="Google Shape;1074;p4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081" name="Google Shape;1081;p49"/>
          <p:cNvSpPr txBox="1">
            <a:spLocks noGrp="1"/>
          </p:cNvSpPr>
          <p:nvPr>
            <p:ph type="body" idx="1"/>
          </p:nvPr>
        </p:nvSpPr>
        <p:spPr>
          <a:xfrm>
            <a:off x="861250" y="3505059"/>
            <a:ext cx="8419170"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CSV Reader, CSV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Parquet Reader, Parquet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ORC Reader, ORC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JSON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Avro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marL="283111" lvl="0" indent="-161190" algn="l" rtl="0">
              <a:lnSpc>
                <a:spcPct val="90000"/>
              </a:lnSpc>
              <a:spcBef>
                <a:spcPts val="3000"/>
              </a:spcBef>
              <a:spcAft>
                <a:spcPts val="0"/>
              </a:spcAft>
              <a:buClr>
                <a:schemeClr val="lt2"/>
              </a:buClr>
              <a:buSzPts val="1920"/>
              <a:buFont typeface="Noto Sans Symbols"/>
              <a:buNone/>
            </a:pPr>
            <a:endParaRPr/>
          </a:p>
        </p:txBody>
      </p:sp>
      <p:sp>
        <p:nvSpPr>
          <p:cNvPr id="1082" name="Google Shape;1082;p4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083" name="Google Shape;1083;p49"/>
          <p:cNvSpPr/>
          <p:nvPr/>
        </p:nvSpPr>
        <p:spPr>
          <a:xfrm>
            <a:off x="8332082" y="8474251"/>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200" b="0" i="1" u="none" strike="noStrike" cap="none">
                <a:solidFill>
                  <a:schemeClr val="accent5"/>
                </a:solidFill>
                <a:latin typeface="Trebuchet MS"/>
                <a:ea typeface="Trebuchet MS"/>
                <a:cs typeface="Trebuchet MS"/>
                <a:sym typeface="Trebuchet MS"/>
              </a:rPr>
              <a:t>Source: Apache Crail blog: </a:t>
            </a:r>
            <a:r>
              <a:rPr lang="en-US" sz="12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SQL Performance: Part 1 - Input File Formats</a:t>
            </a:r>
            <a:endParaRPr sz="1200" b="0" i="1" u="none" strike="noStrike" cap="none">
              <a:solidFill>
                <a:schemeClr val="accent4"/>
              </a:solidFill>
              <a:latin typeface="Trebuchet MS"/>
              <a:ea typeface="Trebuchet MS"/>
              <a:cs typeface="Trebuchet MS"/>
              <a:sym typeface="Trebuchet MS"/>
            </a:endParaRPr>
          </a:p>
        </p:txBody>
      </p:sp>
      <p:grpSp>
        <p:nvGrpSpPr>
          <p:cNvPr id="1084" name="Google Shape;1084;p49"/>
          <p:cNvGrpSpPr/>
          <p:nvPr/>
        </p:nvGrpSpPr>
        <p:grpSpPr>
          <a:xfrm>
            <a:off x="9603268" y="4066052"/>
            <a:ext cx="8064605" cy="4278668"/>
            <a:chOff x="9603268" y="3785832"/>
            <a:chExt cx="8064605" cy="4278668"/>
          </a:xfrm>
        </p:grpSpPr>
        <p:pic>
          <p:nvPicPr>
            <p:cNvPr id="1085" name="Google Shape;1085;p49"/>
            <p:cNvPicPr preferRelativeResize="0"/>
            <p:nvPr/>
          </p:nvPicPr>
          <p:blipFill rotWithShape="1">
            <a:blip r:embed="rId4" cstate="email">
              <a:alphaModFix/>
              <a:extLst>
                <a:ext uri="{28A0092B-C50C-407E-A947-70E740481C1C}">
                  <a14:useLocalDpi xmlns:a14="http://schemas.microsoft.com/office/drawing/2010/main"/>
                </a:ext>
              </a:extLst>
            </a:blip>
            <a:srcRect r="-4199"/>
            <a:stretch/>
          </p:blipFill>
          <p:spPr>
            <a:xfrm>
              <a:off x="9603268" y="3785832"/>
              <a:ext cx="8064605" cy="4278668"/>
            </a:xfrm>
            <a:prstGeom prst="rect">
              <a:avLst/>
            </a:prstGeom>
            <a:noFill/>
            <a:ln>
              <a:noFill/>
            </a:ln>
          </p:spPr>
        </p:pic>
        <p:cxnSp>
          <p:nvCxnSpPr>
            <p:cNvPr id="1086" name="Google Shape;1086;p49"/>
            <p:cNvCxnSpPr/>
            <p:nvPr/>
          </p:nvCxnSpPr>
          <p:spPr>
            <a:xfrm>
              <a:off x="10010896" y="3960261"/>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7" name="Google Shape;1087;p49"/>
            <p:cNvCxnSpPr/>
            <p:nvPr/>
          </p:nvCxnSpPr>
          <p:spPr>
            <a:xfrm>
              <a:off x="10010896" y="4467467"/>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8" name="Google Shape;1088;p49"/>
            <p:cNvCxnSpPr/>
            <p:nvPr/>
          </p:nvCxnSpPr>
          <p:spPr>
            <a:xfrm>
              <a:off x="10010896" y="5853354"/>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9" name="Google Shape;1089;p49"/>
            <p:cNvCxnSpPr/>
            <p:nvPr/>
          </p:nvCxnSpPr>
          <p:spPr>
            <a:xfrm>
              <a:off x="10010896" y="7224954"/>
              <a:ext cx="733412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cxnSp>
        <p:nvCxnSpPr>
          <p:cNvPr id="1100" name="Google Shape;1100;p5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101" name="Google Shape;1101;p5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102" name="Google Shape;1102;p5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103" name="Google Shape;1103;p5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104" name="Google Shape;1104;p5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105" name="Google Shape;1105;p5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106" name="Google Shape;1106;p5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107" name="Google Shape;1107;p5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108" name="Google Shape;1108;p5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09" name="Google Shape;1109;p5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110" name="Google Shape;1110;p5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111" name="Google Shape;1111;p5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112" name="Google Shape;1112;p5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3" name="Google Shape;1113;p5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4" name="Google Shape;1114;p5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5" name="Google Shape;1115;p5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116" name="Google Shape;1116;p5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117" name="Google Shape;1117;p5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18" name="Google Shape;1118;p5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19" name="Google Shape;1119;p5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120" name="Google Shape;1120;p5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21" name="Google Shape;1121;p5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128" name="Google Shape;1128;p52"/>
          <p:cNvGrpSpPr/>
          <p:nvPr/>
        </p:nvGrpSpPr>
        <p:grpSpPr>
          <a:xfrm>
            <a:off x="10343976" y="4576351"/>
            <a:ext cx="7113495" cy="2357860"/>
            <a:chOff x="8564126" y="5863201"/>
            <a:chExt cx="7113495" cy="2357860"/>
          </a:xfrm>
        </p:grpSpPr>
        <p:grpSp>
          <p:nvGrpSpPr>
            <p:cNvPr id="1129" name="Google Shape;1129;p52"/>
            <p:cNvGrpSpPr/>
            <p:nvPr/>
          </p:nvGrpSpPr>
          <p:grpSpPr>
            <a:xfrm>
              <a:off x="8564126" y="5863201"/>
              <a:ext cx="7113495" cy="2357860"/>
              <a:chOff x="4143762" y="4397904"/>
              <a:chExt cx="10010548" cy="3318125"/>
            </a:xfrm>
          </p:grpSpPr>
          <p:pic>
            <p:nvPicPr>
              <p:cNvPr id="1130" name="Google Shape;1130;p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02776" y="6706233"/>
                <a:ext cx="1009796" cy="1009796"/>
              </a:xfrm>
              <a:prstGeom prst="rect">
                <a:avLst/>
              </a:prstGeom>
              <a:noFill/>
              <a:ln>
                <a:noFill/>
              </a:ln>
            </p:spPr>
          </p:pic>
          <p:pic>
            <p:nvPicPr>
              <p:cNvPr id="1131" name="Google Shape;1131;p5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143762" y="4397904"/>
                <a:ext cx="1924285" cy="823594"/>
              </a:xfrm>
              <a:prstGeom prst="rect">
                <a:avLst/>
              </a:prstGeom>
              <a:noFill/>
              <a:ln>
                <a:noFill/>
              </a:ln>
            </p:spPr>
          </p:pic>
          <p:pic>
            <p:nvPicPr>
              <p:cNvPr id="1132" name="Google Shape;1132;p5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83790" y="6904480"/>
                <a:ext cx="1872644" cy="374530"/>
              </a:xfrm>
              <a:prstGeom prst="rect">
                <a:avLst/>
              </a:prstGeom>
              <a:noFill/>
              <a:ln>
                <a:noFill/>
              </a:ln>
            </p:spPr>
          </p:pic>
          <p:pic>
            <p:nvPicPr>
              <p:cNvPr id="1133" name="Google Shape;1133;p5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785351" y="4615629"/>
                <a:ext cx="1309749" cy="445325"/>
              </a:xfrm>
              <a:prstGeom prst="rect">
                <a:avLst/>
              </a:prstGeom>
              <a:noFill/>
              <a:ln>
                <a:noFill/>
              </a:ln>
            </p:spPr>
          </p:pic>
          <p:sp>
            <p:nvSpPr>
              <p:cNvPr id="1134" name="Google Shape;1134;p5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135" name="Google Shape;1135;p5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021090" y="4586040"/>
                <a:ext cx="1666129" cy="445325"/>
              </a:xfrm>
              <a:prstGeom prst="rect">
                <a:avLst/>
              </a:prstGeom>
              <a:noFill/>
              <a:ln>
                <a:noFill/>
              </a:ln>
            </p:spPr>
          </p:pic>
          <p:pic>
            <p:nvPicPr>
              <p:cNvPr id="1136" name="Google Shape;1136;p52"/>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1828485" y="6782809"/>
                <a:ext cx="2325825" cy="559986"/>
              </a:xfrm>
              <a:prstGeom prst="rect">
                <a:avLst/>
              </a:prstGeom>
              <a:noFill/>
              <a:ln>
                <a:noFill/>
              </a:ln>
            </p:spPr>
          </p:pic>
          <p:pic>
            <p:nvPicPr>
              <p:cNvPr id="1137" name="Google Shape;1137;p5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227652" y="6807338"/>
                <a:ext cx="1729617" cy="657402"/>
              </a:xfrm>
              <a:prstGeom prst="rect">
                <a:avLst/>
              </a:prstGeom>
              <a:noFill/>
              <a:ln>
                <a:noFill/>
              </a:ln>
            </p:spPr>
          </p:pic>
        </p:grpSp>
        <p:cxnSp>
          <p:nvCxnSpPr>
            <p:cNvPr id="1138" name="Google Shape;1138;p5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139" name="Google Shape;1139;p5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140" name="Google Shape;1140;p5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141" name="Google Shape;1141;p5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142" name="Google Shape;1142;p5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143" name="Google Shape;1143;p5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144" name="Google Shape;1144;p5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145" name="Google Shape;1145;p5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146" name="Google Shape;1146;p5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147" name="Google Shape;1147;p5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148" name="Google Shape;1148;p5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149" name="Google Shape;1149;p5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150" name="Google Shape;1150;p5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151" name="Google Shape;1151;p5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152" name="Google Shape;1152;p5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153" name="Google Shape;1153;p52"/>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160" name="Google Shape;1160;p5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161" name="Google Shape;1161;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40079" y="3542076"/>
            <a:ext cx="3105798" cy="1329290"/>
          </a:xfrm>
          <a:prstGeom prst="rect">
            <a:avLst/>
          </a:prstGeom>
          <a:noFill/>
          <a:ln>
            <a:noFill/>
          </a:ln>
        </p:spPr>
      </p:pic>
      <p:pic>
        <p:nvPicPr>
          <p:cNvPr id="1162" name="Google Shape;1162;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19246" y="3817567"/>
            <a:ext cx="2792976" cy="746510"/>
          </a:xfrm>
          <a:prstGeom prst="rect">
            <a:avLst/>
          </a:prstGeom>
          <a:noFill/>
          <a:ln>
            <a:noFill/>
          </a:ln>
        </p:spPr>
      </p:pic>
      <p:grpSp>
        <p:nvGrpSpPr>
          <p:cNvPr id="1163" name="Google Shape;1163;p53"/>
          <p:cNvGrpSpPr/>
          <p:nvPr/>
        </p:nvGrpSpPr>
        <p:grpSpPr>
          <a:xfrm>
            <a:off x="1847256" y="5748631"/>
            <a:ext cx="7677814" cy="3302759"/>
            <a:chOff x="1683354" y="5813946"/>
            <a:chExt cx="7677814" cy="3302759"/>
          </a:xfrm>
        </p:grpSpPr>
        <p:sp>
          <p:nvSpPr>
            <p:cNvPr id="1164" name="Google Shape;1164;p5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5" name="Google Shape;1165;p5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6" name="Google Shape;1166;p5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7" name="Google Shape;1167;p5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8" name="Google Shape;1168;p5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9" name="Google Shape;1169;p5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0" name="Google Shape;1170;p5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1" name="Google Shape;1171;p5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2" name="Google Shape;1172;p5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3" name="Google Shape;1173;p5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4" name="Google Shape;1174;p5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5" name="Google Shape;1175;p5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6" name="Google Shape;1176;p5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7" name="Google Shape;1177;p5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8" name="Google Shape;1178;p5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9" name="Google Shape;1179;p5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0" name="Google Shape;1180;p5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1" name="Google Shape;1181;p5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2" name="Google Shape;1182;p5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3" name="Google Shape;1183;p5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184" name="Google Shape;1184;p53"/>
            <p:cNvGrpSpPr/>
            <p:nvPr/>
          </p:nvGrpSpPr>
          <p:grpSpPr>
            <a:xfrm>
              <a:off x="7181155" y="6223378"/>
              <a:ext cx="168821" cy="1067025"/>
              <a:chOff x="7237213" y="6223378"/>
              <a:chExt cx="168821" cy="1067025"/>
            </a:xfrm>
          </p:grpSpPr>
          <p:cxnSp>
            <p:nvCxnSpPr>
              <p:cNvPr id="1185" name="Google Shape;1185;p5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186" name="Google Shape;1186;p5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187" name="Google Shape;1187;p5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188" name="Google Shape;1188;p53"/>
            <p:cNvGrpSpPr/>
            <p:nvPr/>
          </p:nvGrpSpPr>
          <p:grpSpPr>
            <a:xfrm>
              <a:off x="7164399" y="5813947"/>
              <a:ext cx="1058722" cy="3302748"/>
              <a:chOff x="6713564" y="6223378"/>
              <a:chExt cx="693206" cy="1064526"/>
            </a:xfrm>
          </p:grpSpPr>
          <p:cxnSp>
            <p:nvCxnSpPr>
              <p:cNvPr id="1189" name="Google Shape;1189;p5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190" name="Google Shape;1190;p5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191" name="Google Shape;1191;p5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192" name="Google Shape;1192;p5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193" name="Google Shape;1193;p5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194" name="Google Shape;1194;p53"/>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cxnSp>
        <p:nvCxnSpPr>
          <p:cNvPr id="1200" name="Google Shape;1200;p5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201" name="Google Shape;1201;p5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202" name="Google Shape;1202;p5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203" name="Google Shape;1203;p54"/>
          <p:cNvGrpSpPr/>
          <p:nvPr/>
        </p:nvGrpSpPr>
        <p:grpSpPr>
          <a:xfrm>
            <a:off x="1956903" y="3121826"/>
            <a:ext cx="14374193" cy="5681799"/>
            <a:chOff x="882436" y="3121826"/>
            <a:chExt cx="14374193" cy="5681799"/>
          </a:xfrm>
        </p:grpSpPr>
        <p:cxnSp>
          <p:nvCxnSpPr>
            <p:cNvPr id="1204" name="Google Shape;1204;p54"/>
            <p:cNvCxnSpPr>
              <a:stCxn id="1205"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206" name="Google Shape;1206;p5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207" name="Google Shape;1207;p5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8" name="Google Shape;1208;p5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209" name="Google Shape;1209;p5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205" name="Google Shape;1205;p5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210" name="Google Shape;1210;p5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211" name="Google Shape;1211;p5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212" name="Google Shape;1212;p5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213" name="Google Shape;1213;p5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214" name="Google Shape;1214;p5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215" name="Google Shape;1215;p54"/>
            <p:cNvGrpSpPr/>
            <p:nvPr/>
          </p:nvGrpSpPr>
          <p:grpSpPr>
            <a:xfrm>
              <a:off x="6493652" y="3121826"/>
              <a:ext cx="2407494" cy="408000"/>
              <a:chOff x="11223171" y="3574231"/>
              <a:chExt cx="2848023" cy="408000"/>
            </a:xfrm>
          </p:grpSpPr>
          <p:sp>
            <p:nvSpPr>
              <p:cNvPr id="1216" name="Google Shape;1216;p5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217" name="Google Shape;1217;p5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218" name="Google Shape;1218;p5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19" name="Google Shape;1219;p5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20" name="Google Shape;1220;p5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1" name="Google Shape;1221;p5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2" name="Google Shape;1222;p5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3" name="Google Shape;1223;p5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4" name="Google Shape;1224;p5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5" name="Google Shape;1225;p5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6" name="Google Shape;1226;p5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7" name="Google Shape;1227;p5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8" name="Google Shape;1228;p5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9" name="Google Shape;1229;p5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0" name="Google Shape;1230;p5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1" name="Google Shape;1231;p5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2" name="Google Shape;1232;p5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3" name="Google Shape;1233;p5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4" name="Google Shape;1234;p5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5" name="Google Shape;1235;p5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6" name="Google Shape;1236;p5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7" name="Google Shape;1237;p5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8" name="Google Shape;1238;p5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9" name="Google Shape;1239;p5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40" name="Google Shape;1240;p5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41" name="Google Shape;1241;p5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242" name="Google Shape;1242;p5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243" name="Google Shape;1243;p5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244" name="Google Shape;1244;p5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245" name="Google Shape;1245;p5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246" name="Google Shape;1246;p5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247" name="Google Shape;1247;p5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248" name="Google Shape;1248;p5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249" name="Google Shape;1249;p5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250" name="Google Shape;1250;p5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251" name="Google Shape;1251;p5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252" name="Google Shape;1252;p5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253" name="Google Shape;1253;p5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254" name="Google Shape;1254;p5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255" name="Google Shape;1255;p5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256" name="Google Shape;1256;p5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257" name="Google Shape;1257;p5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258" name="Google Shape;1258;p5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259" name="Google Shape;1259;p5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260" name="Google Shape;1260;p5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261" name="Google Shape;1261;p5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262" name="Google Shape;1262;p5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263" name="Google Shape;1263;p5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264" name="Google Shape;1264;p5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55"/>
          <p:cNvPicPr preferRelativeResize="0"/>
          <p:nvPr/>
        </p:nvPicPr>
        <p:blipFill rotWithShape="1">
          <a:blip r:embed="rId3">
            <a:alphaModFix/>
          </a:blip>
          <a:srcRect/>
          <a:stretch/>
        </p:blipFill>
        <p:spPr>
          <a:xfrm>
            <a:off x="3621023" y="3351731"/>
            <a:ext cx="11045954" cy="6043380"/>
          </a:xfrm>
          <a:prstGeom prst="rect">
            <a:avLst/>
          </a:prstGeom>
          <a:noFill/>
          <a:ln>
            <a:noFill/>
          </a:ln>
        </p:spPr>
      </p:pic>
      <p:sp>
        <p:nvSpPr>
          <p:cNvPr id="1271" name="Google Shape;1271;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272" name="Google Shape;1272;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5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26" name="Google Shape;126;p21"/>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7" name="Google Shape;127;p21"/>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8" name="Google Shape;128;p21"/>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9" name="Google Shape;129;p21"/>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30" name="Google Shape;130;p21"/>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1" name="Google Shape;131;p21"/>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2" name="Google Shape;132;p21"/>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3" name="Google Shape;133;p21"/>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4" name="Google Shape;134;p21"/>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5" name="Google Shape;135;p21"/>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6" name="Google Shape;136;p21"/>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7" name="Google Shape;137;p21"/>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8" name="Google Shape;138;p21"/>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9" name="Google Shape;139;p21"/>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0" name="Google Shape;140;p21"/>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141" name="Google Shape;141;p21"/>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2" name="Google Shape;142;p21"/>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3" name="Google Shape;143;p21"/>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144" name="Google Shape;144;p21"/>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5" name="Google Shape;145;p21"/>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6" name="Google Shape;146;p21"/>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147" name="Google Shape;147;p21"/>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148" name="Google Shape;148;p21"/>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149" name="Google Shape;149;p21"/>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150" name="Google Shape;150;p21"/>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151" name="Google Shape;151;p21"/>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152" name="Google Shape;152;p21"/>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153" name="Google Shape;153;p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154" name="Google Shape;154;p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cxnSp>
        <p:nvCxnSpPr>
          <p:cNvPr id="1283" name="Google Shape;1283;p5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84" name="Google Shape;1284;p5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285" name="Google Shape;1285;p5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86" name="Google Shape;1286;p5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287" name="Google Shape;1287;p5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88" name="Google Shape;1288;p5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89" name="Google Shape;1289;p5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90" name="Google Shape;1290;p5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91" name="Google Shape;1291;p5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92" name="Google Shape;1292;p5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93" name="Google Shape;1293;p5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294" name="Google Shape;1294;p5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295" name="Google Shape;1295;p5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6" name="Google Shape;1296;p5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7" name="Google Shape;1297;p5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8" name="Google Shape;1298;p5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99" name="Google Shape;1299;p57"/>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300" name="Google Shape;1300;p5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301" name="Google Shape;1301;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302" name="Google Shape;1302;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303" name="Google Shape;1303;p5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304" name="Google Shape;1304;p5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58"/>
          <p:cNvGrpSpPr/>
          <p:nvPr/>
        </p:nvGrpSpPr>
        <p:grpSpPr>
          <a:xfrm>
            <a:off x="8257687" y="7555663"/>
            <a:ext cx="1789009" cy="1099934"/>
            <a:chOff x="718275" y="2951995"/>
            <a:chExt cx="2871216" cy="876886"/>
          </a:xfrm>
        </p:grpSpPr>
        <p:sp>
          <p:nvSpPr>
            <p:cNvPr id="1311" name="Google Shape;1311;p5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2" name="Google Shape;1312;p5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3" name="Google Shape;1313;p5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4" name="Google Shape;1314;p5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315" name="Google Shape;1315;p58"/>
          <p:cNvGrpSpPr/>
          <p:nvPr/>
        </p:nvGrpSpPr>
        <p:grpSpPr>
          <a:xfrm>
            <a:off x="7773676" y="6476262"/>
            <a:ext cx="2763160" cy="1129978"/>
            <a:chOff x="718275" y="2951995"/>
            <a:chExt cx="2871216" cy="878916"/>
          </a:xfrm>
        </p:grpSpPr>
        <p:sp>
          <p:nvSpPr>
            <p:cNvPr id="1316" name="Google Shape;1316;p5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7" name="Google Shape;1317;p5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8" name="Google Shape;1318;p5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19" name="Google Shape;1319;p58"/>
          <p:cNvGrpSpPr/>
          <p:nvPr/>
        </p:nvGrpSpPr>
        <p:grpSpPr>
          <a:xfrm>
            <a:off x="7270059" y="5347833"/>
            <a:ext cx="3747988" cy="1190645"/>
            <a:chOff x="718275" y="2951995"/>
            <a:chExt cx="2871216" cy="920226"/>
          </a:xfrm>
        </p:grpSpPr>
        <p:sp>
          <p:nvSpPr>
            <p:cNvPr id="1320" name="Google Shape;1320;p5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5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2" name="Google Shape;1322;p5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23" name="Google Shape;1323;p58"/>
          <p:cNvGrpSpPr/>
          <p:nvPr/>
        </p:nvGrpSpPr>
        <p:grpSpPr>
          <a:xfrm>
            <a:off x="6651735" y="3963361"/>
            <a:ext cx="4978578" cy="1440576"/>
            <a:chOff x="664025" y="2951993"/>
            <a:chExt cx="2973315" cy="1012888"/>
          </a:xfrm>
        </p:grpSpPr>
        <p:sp>
          <p:nvSpPr>
            <p:cNvPr id="1324" name="Google Shape;1324;p5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5" name="Google Shape;1325;p5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6" name="Google Shape;1326;p5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7" name="Google Shape;1327;p5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328" name="Google Shape;1328;p5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329" name="Google Shape;1329;p5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330" name="Google Shape;1330;p5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331" name="Google Shape;1331;p5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332" name="Google Shape;1332;p5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333" name="Google Shape;1333;p5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334" name="Google Shape;1334;p5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335" name="Google Shape;1335;p58"/>
          <p:cNvGrpSpPr/>
          <p:nvPr/>
        </p:nvGrpSpPr>
        <p:grpSpPr>
          <a:xfrm>
            <a:off x="11067377" y="4325028"/>
            <a:ext cx="3701837" cy="3701837"/>
            <a:chOff x="11390113" y="5278309"/>
            <a:chExt cx="2475615" cy="2475615"/>
          </a:xfrm>
        </p:grpSpPr>
        <p:pic>
          <p:nvPicPr>
            <p:cNvPr id="1336" name="Google Shape;1336;p5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337" name="Google Shape;1337;p5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38" name="Google Shape;1338;p5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39" name="Google Shape;1339;p5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340" name="Google Shape;1340;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341" name="Google Shape;1341;p5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347" name="Google Shape;1347;p5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348" name="Google Shape;1348;p5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49" name="Google Shape;1349;p5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350" name="Google Shape;1350;p5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51" name="Google Shape;1351;p5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352" name="Google Shape;1352;p5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353" name="Google Shape;1353;p59"/>
          <p:cNvGrpSpPr/>
          <p:nvPr/>
        </p:nvGrpSpPr>
        <p:grpSpPr>
          <a:xfrm>
            <a:off x="3257565" y="6102323"/>
            <a:ext cx="6743058" cy="1688926"/>
            <a:chOff x="3257565" y="6227532"/>
            <a:chExt cx="6896245" cy="860397"/>
          </a:xfrm>
        </p:grpSpPr>
        <p:sp>
          <p:nvSpPr>
            <p:cNvPr id="1354" name="Google Shape;1354;p5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355" name="Google Shape;1355;p5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356" name="Google Shape;1356;p5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357" name="Google Shape;1357;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grpSp>
        <p:nvGrpSpPr>
          <p:cNvPr id="1363" name="Google Shape;1363;p60"/>
          <p:cNvGrpSpPr/>
          <p:nvPr/>
        </p:nvGrpSpPr>
        <p:grpSpPr>
          <a:xfrm>
            <a:off x="2676939" y="3163679"/>
            <a:ext cx="5804452" cy="2685577"/>
            <a:chOff x="9925878" y="2310106"/>
            <a:chExt cx="7063900" cy="2358730"/>
          </a:xfrm>
        </p:grpSpPr>
        <p:sp>
          <p:nvSpPr>
            <p:cNvPr id="1364" name="Google Shape;1364;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5" name="Google Shape;1365;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66" name="Google Shape;1366;p60"/>
          <p:cNvGrpSpPr/>
          <p:nvPr/>
        </p:nvGrpSpPr>
        <p:grpSpPr>
          <a:xfrm>
            <a:off x="9805988" y="3163679"/>
            <a:ext cx="5804452" cy="2685577"/>
            <a:chOff x="9925878" y="2310106"/>
            <a:chExt cx="7063900" cy="2358730"/>
          </a:xfrm>
        </p:grpSpPr>
        <p:sp>
          <p:nvSpPr>
            <p:cNvPr id="1367" name="Google Shape;1367;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8" name="Google Shape;1368;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369" name="Google Shape;1369;p60" descr="A close up of a map&#10;&#10;Description generated with high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370" name="Google Shape;1370;p60" descr="A close up of a map&#10;&#10;Description generated with high confidence"/>
          <p:cNvPicPr preferRelativeResize="0"/>
          <p:nvPr/>
        </p:nvPicPr>
        <p:blipFill rotWithShape="1">
          <a:blip r:embed="rId4" cstate="email">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371" name="Google Shape;1371;p6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2" name="Google Shape;1372;p6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3" name="Google Shape;1373;p6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74" name="Google Shape;1374;p6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375" name="Google Shape;1375;p6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376" name="Google Shape;1376;p6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sklearn.cluster 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82" name="Google Shape;1382;p61"/>
          <p:cNvGrpSpPr/>
          <p:nvPr/>
        </p:nvGrpSpPr>
        <p:grpSpPr>
          <a:xfrm>
            <a:off x="2676939" y="3163679"/>
            <a:ext cx="5804452" cy="2685577"/>
            <a:chOff x="9925878" y="2310106"/>
            <a:chExt cx="7063900" cy="2358730"/>
          </a:xfrm>
        </p:grpSpPr>
        <p:sp>
          <p:nvSpPr>
            <p:cNvPr id="1383" name="Google Shape;1383;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84" name="Google Shape;1384;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85" name="Google Shape;1385;p61"/>
          <p:cNvGrpSpPr/>
          <p:nvPr/>
        </p:nvGrpSpPr>
        <p:grpSpPr>
          <a:xfrm>
            <a:off x="9805988" y="3163679"/>
            <a:ext cx="5804452" cy="2685577"/>
            <a:chOff x="9925878" y="2310106"/>
            <a:chExt cx="7063900" cy="2358730"/>
          </a:xfrm>
        </p:grpSpPr>
        <p:sp>
          <p:nvSpPr>
            <p:cNvPr id="1386" name="Google Shape;1386;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87" name="Google Shape;1387;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388" name="Google Shape;1388;p6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389" name="Google Shape;1389;p6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390" name="Google Shape;1390;p61"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391" name="Google Shape;1391;p61"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392" name="Google Shape;1392;p6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93" name="Google Shape;1393;p6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94" name="Google Shape;1394;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95" name="Google Shape;1395;p6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6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08307" y="3830503"/>
            <a:ext cx="3166505" cy="3395266"/>
          </a:xfrm>
          <a:prstGeom prst="rect">
            <a:avLst/>
          </a:prstGeom>
          <a:noFill/>
          <a:ln>
            <a:noFill/>
          </a:ln>
        </p:spPr>
      </p:pic>
      <p:sp>
        <p:nvSpPr>
          <p:cNvPr id="1402" name="Google Shape;1402;p62"/>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403" name="Google Shape;1403;p62"/>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404" name="Google Shape;1404;p6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Seasonal </a:t>
            </a:r>
            <a:r>
              <a:rPr lang="en-US" sz="1800" i="0" u="none" strike="noStrike" cap="none">
                <a:solidFill>
                  <a:schemeClr val="accent4"/>
                </a:solidFill>
                <a:latin typeface="Trebuchet MS"/>
                <a:ea typeface="Trebuchet MS"/>
                <a:cs typeface="Trebuchet MS"/>
                <a:sym typeface="Trebuchet MS"/>
              </a:rPr>
              <a:t>ARIMA / Auto ARIMA</a:t>
            </a:r>
            <a:endParaRPr/>
          </a:p>
        </p:txBody>
      </p:sp>
      <p:sp>
        <p:nvSpPr>
          <p:cNvPr id="1405" name="Google Shape;1405;p6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406" name="Google Shape;1406;p62"/>
          <p:cNvSpPr txBox="1"/>
          <p:nvPr/>
        </p:nvSpPr>
        <p:spPr>
          <a:xfrm>
            <a:off x="11514150" y="4256500"/>
            <a:ext cx="5046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407" name="Google Shape;1407;p6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408" name="Google Shape;1408;p6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409" name="Google Shape;1409;p62"/>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410" name="Google Shape;1410;p62"/>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411" name="Google Shape;1411;p62"/>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412" name="Google Shape;1412;p62"/>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413" name="Google Shape;1413;p6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414" name="Google Shape;1414;p6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415" name="Google Shape;1415;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416" name="Google Shape;1416;p6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417" name="Google Shape;1417;p62"/>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sp>
        <p:nvSpPr>
          <p:cNvPr id="1424" name="Google Shape;1424;p63"/>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425" name="Google Shape;1425;p63"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81175" y="2718032"/>
            <a:ext cx="8706825" cy="5383718"/>
          </a:xfrm>
          <a:prstGeom prst="rect">
            <a:avLst/>
          </a:prstGeom>
          <a:noFill/>
          <a:ln>
            <a:noFill/>
          </a:ln>
        </p:spPr>
      </p:pic>
      <p:pic>
        <p:nvPicPr>
          <p:cNvPr id="1426" name="Google Shape;1426;p63" title="Chart"/>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600" y="2767800"/>
            <a:ext cx="8867787" cy="548323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433" name="Google Shape;1433;p6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dirty="0" err="1"/>
              <a:t>cuML’s</a:t>
            </a:r>
            <a:r>
              <a:rPr lang="en-US" sz="2400" dirty="0"/>
              <a:t> Forest Inference Library accelerates prediction (inference) for random forests and boosted decision trees:</a:t>
            </a:r>
            <a:endParaRPr dirty="0"/>
          </a:p>
          <a:p>
            <a:pPr marL="283110" lvl="0" indent="-262790" algn="l" rtl="0">
              <a:lnSpc>
                <a:spcPct val="90000"/>
              </a:lnSpc>
              <a:spcBef>
                <a:spcPts val="3000"/>
              </a:spcBef>
              <a:spcAft>
                <a:spcPts val="0"/>
              </a:spcAft>
              <a:buSzPts val="1600"/>
              <a:buChar char="▸"/>
            </a:pPr>
            <a:r>
              <a:rPr lang="en-US" dirty="0"/>
              <a:t>Works with existing saved models </a:t>
            </a:r>
            <a:br>
              <a:rPr lang="en-US" dirty="0"/>
            </a:br>
            <a:r>
              <a:rPr lang="en-US" dirty="0"/>
              <a:t>(</a:t>
            </a:r>
            <a:r>
              <a:rPr lang="en-US" dirty="0" err="1"/>
              <a:t>XGBoost</a:t>
            </a:r>
            <a:r>
              <a:rPr lang="en-US" dirty="0"/>
              <a:t>, </a:t>
            </a:r>
            <a:r>
              <a:rPr lang="en-US" dirty="0" err="1"/>
              <a:t>LightGBM</a:t>
            </a:r>
            <a:r>
              <a:rPr lang="en-US" dirty="0"/>
              <a:t>, scikit-learn RF </a:t>
            </a:r>
            <a:r>
              <a:rPr lang="en-US" dirty="0" err="1"/>
              <a:t>cuML</a:t>
            </a:r>
            <a:r>
              <a:rPr lang="en-US" dirty="0"/>
              <a:t> RF soon)</a:t>
            </a:r>
            <a:endParaRPr dirty="0"/>
          </a:p>
          <a:p>
            <a:pPr marL="283110" lvl="0" indent="-262790" algn="l" rtl="0">
              <a:lnSpc>
                <a:spcPct val="90000"/>
              </a:lnSpc>
              <a:spcBef>
                <a:spcPts val="3000"/>
              </a:spcBef>
              <a:spcAft>
                <a:spcPts val="0"/>
              </a:spcAft>
              <a:buSzPts val="1600"/>
              <a:buChar char="▸"/>
            </a:pPr>
            <a:r>
              <a:rPr lang="en-US" dirty="0"/>
              <a:t>Lightweight Python API</a:t>
            </a:r>
            <a:endParaRPr dirty="0"/>
          </a:p>
          <a:p>
            <a:pPr marL="283110" lvl="0" indent="-262790" algn="l" rtl="0">
              <a:lnSpc>
                <a:spcPct val="90000"/>
              </a:lnSpc>
              <a:spcBef>
                <a:spcPts val="3000"/>
              </a:spcBef>
              <a:spcAft>
                <a:spcPts val="0"/>
              </a:spcAft>
              <a:buSzPts val="1600"/>
              <a:buChar char="▸"/>
            </a:pPr>
            <a:r>
              <a:rPr lang="en-US" dirty="0"/>
              <a:t>Single V100 GPU can infer up to 34x faster than </a:t>
            </a:r>
            <a:br>
              <a:rPr lang="en-US" dirty="0"/>
            </a:br>
            <a:r>
              <a:rPr lang="en-US" dirty="0" err="1"/>
              <a:t>XGBoost</a:t>
            </a:r>
            <a:r>
              <a:rPr lang="en-US" dirty="0"/>
              <a:t> dual-CPU node</a:t>
            </a:r>
            <a:endParaRPr dirty="0"/>
          </a:p>
          <a:p>
            <a:pPr marL="283110" lvl="0" indent="-262790" algn="l" rtl="0">
              <a:lnSpc>
                <a:spcPct val="90000"/>
              </a:lnSpc>
              <a:spcBef>
                <a:spcPts val="3000"/>
              </a:spcBef>
              <a:spcAft>
                <a:spcPts val="0"/>
              </a:spcAft>
              <a:buSzPts val="1600"/>
              <a:buChar char="▸"/>
            </a:pPr>
            <a:r>
              <a:rPr lang="en-US" dirty="0"/>
              <a:t>Over 100 million forest inferences </a:t>
            </a:r>
            <a:endParaRPr dirty="0"/>
          </a:p>
        </p:txBody>
      </p:sp>
      <p:sp>
        <p:nvSpPr>
          <p:cNvPr id="1434" name="Google Shape;1434;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435" name="Google Shape;1435;p64"/>
          <p:cNvGrpSpPr/>
          <p:nvPr/>
        </p:nvGrpSpPr>
        <p:grpSpPr>
          <a:xfrm>
            <a:off x="9244699" y="3619204"/>
            <a:ext cx="7831937" cy="5360277"/>
            <a:chOff x="9244699" y="3230340"/>
            <a:chExt cx="7831937" cy="5360277"/>
          </a:xfrm>
        </p:grpSpPr>
        <p:cxnSp>
          <p:nvCxnSpPr>
            <p:cNvPr id="1436" name="Google Shape;1436;p64"/>
            <p:cNvCxnSpPr>
              <a:stCxn id="1437"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438" name="Google Shape;1438;p6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39" name="Google Shape;1439;p6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40" name="Google Shape;1440;p6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441" name="Google Shape;1441;p6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2" name="Google Shape;1442;p6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3" name="Google Shape;1443;p6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4" name="Google Shape;1444;p6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5" name="Google Shape;1445;p6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6" name="Google Shape;1446;p6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7" name="Google Shape;1447;p6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8" name="Google Shape;1448;p6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449" name="Google Shape;1449;p6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437" name="Google Shape;1437;p6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450" name="Google Shape;1450;p6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451" name="Google Shape;1451;p6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452" name="Google Shape;1452;p6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453" name="Google Shape;1453;p6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454" name="Google Shape;1454;p6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455" name="Google Shape;1455;p6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456" name="Google Shape;1456;p6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457" name="Google Shape;1457;p6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458" name="Google Shape;1458;p64"/>
            <p:cNvGrpSpPr/>
            <p:nvPr/>
          </p:nvGrpSpPr>
          <p:grpSpPr>
            <a:xfrm>
              <a:off x="10623746" y="3677486"/>
              <a:ext cx="6211253" cy="408000"/>
              <a:chOff x="9657011" y="3561874"/>
              <a:chExt cx="6211253" cy="408000"/>
            </a:xfrm>
          </p:grpSpPr>
          <p:sp>
            <p:nvSpPr>
              <p:cNvPr id="1459" name="Google Shape;1459;p6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460" name="Google Shape;1460;p6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461" name="Google Shape;1461;p6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62" name="Google Shape;1462;p6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463" name="Google Shape;1463;p6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464" name="Google Shape;1464;p6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465" name="Google Shape;1465;p6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466" name="Google Shape;1466;p6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467" name="Google Shape;1467;p6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468" name="Google Shape;1468;p6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6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474" name="Google Shape;1474;p6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a snapshot of XGBoost 1.3 (as of 0.16)</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475" name="Google Shape;1475;p6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476" name="Google Shape;1476;p6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87550" y="3696767"/>
            <a:ext cx="9910149" cy="59976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6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482" name="Google Shape;1482;p6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483" name="Google Shape;1483;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17530" y="2387044"/>
            <a:ext cx="11190419" cy="6294611"/>
          </a:xfrm>
          <a:prstGeom prst="rect">
            <a:avLst/>
          </a:prstGeom>
          <a:noFill/>
          <a:ln>
            <a:noFill/>
          </a:ln>
        </p:spPr>
      </p:pic>
      <p:sp>
        <p:nvSpPr>
          <p:cNvPr id="1484" name="Google Shape;1484;p66"/>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5" name="Google Shape;1485;p66"/>
          <p:cNvPicPr preferRelativeResize="0"/>
          <p:nvPr/>
        </p:nvPicPr>
        <p:blipFill>
          <a:blip r:embed="rId4">
            <a:alphaModFix/>
          </a:blip>
          <a:stretch>
            <a:fillRect/>
          </a:stretch>
        </p:blipFill>
        <p:spPr>
          <a:xfrm>
            <a:off x="14559013" y="7254676"/>
            <a:ext cx="2244624" cy="864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160" name="Google Shape;160;p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161" name="Google Shape;161;p22"/>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62" name="Google Shape;162;p22"/>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63" name="Google Shape;163;p22"/>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64" name="Google Shape;164;p22"/>
          <p:cNvGrpSpPr/>
          <p:nvPr/>
        </p:nvGrpSpPr>
        <p:grpSpPr>
          <a:xfrm>
            <a:off x="4457564" y="4507686"/>
            <a:ext cx="3387118" cy="3385062"/>
            <a:chOff x="41147" y="4310438"/>
            <a:chExt cx="3387118" cy="3385062"/>
          </a:xfrm>
        </p:grpSpPr>
        <p:sp>
          <p:nvSpPr>
            <p:cNvPr id="165" name="Google Shape;165;p22"/>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6" name="Google Shape;166;p22"/>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7" name="Google Shape;167;p22"/>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8" name="Google Shape;168;p22"/>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9" name="Google Shape;169;p22"/>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0" name="Google Shape;170;p22"/>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1" name="Google Shape;171;p22"/>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2" name="Google Shape;172;p22"/>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3" name="Google Shape;173;p22"/>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174" name="Google Shape;174;p22"/>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5" name="Google Shape;175;p22"/>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6" name="Google Shape;176;p22"/>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177" name="Google Shape;177;p22"/>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8" name="Google Shape;178;p22"/>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179" name="Google Shape;179;p22"/>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180" name="Google Shape;180;p22"/>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81" name="Google Shape;181;p22"/>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182" name="Google Shape;182;p22"/>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183" name="Google Shape;183;p22"/>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184" name="Google Shape;184;p22"/>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185" name="Google Shape;185;p22"/>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186" name="Google Shape;186;p22"/>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187" name="Google Shape;187;p22"/>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188" name="Google Shape;188;p22"/>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189" name="Google Shape;189;p22"/>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190" name="Google Shape;190;p22"/>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191" name="Google Shape;191;p22"/>
          <p:cNvGrpSpPr/>
          <p:nvPr/>
        </p:nvGrpSpPr>
        <p:grpSpPr>
          <a:xfrm>
            <a:off x="12278144" y="4781002"/>
            <a:ext cx="1102936" cy="1108006"/>
            <a:chOff x="15478450" y="3449957"/>
            <a:chExt cx="1657350" cy="1664968"/>
          </a:xfrm>
        </p:grpSpPr>
        <p:sp>
          <p:nvSpPr>
            <p:cNvPr id="192" name="Google Shape;192;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3" name="Google Shape;193;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4" name="Google Shape;194;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5" name="Google Shape;195;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6" name="Google Shape;196;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7" name="Google Shape;197;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8" name="Google Shape;198;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9" name="Google Shape;199;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0" name="Google Shape;200;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1" name="Google Shape;201;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2" name="Google Shape;202;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3" name="Google Shape;203;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4" name="Google Shape;204;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5" name="Google Shape;205;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6" name="Google Shape;206;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7" name="Google Shape;207;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8" name="Google Shape;208;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9" name="Google Shape;209;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0" name="Google Shape;210;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1" name="Google Shape;211;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2" name="Google Shape;212;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3" name="Google Shape;213;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4" name="Google Shape;214;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5" name="Google Shape;215;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6" name="Google Shape;216;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7" name="Google Shape;217;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8" name="Google Shape;218;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9" name="Google Shape;219;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0" name="Google Shape;220;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1" name="Google Shape;221;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2" name="Google Shape;222;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3" name="Google Shape;223;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4" name="Google Shape;224;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5" name="Google Shape;225;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6" name="Google Shape;226;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7" name="Google Shape;227;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8" name="Google Shape;228;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9" name="Google Shape;229;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0" name="Google Shape;230;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1" name="Google Shape;231;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2" name="Google Shape;232;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3" name="Google Shape;233;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4" name="Google Shape;234;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5" name="Google Shape;235;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6" name="Google Shape;236;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5" name="Google Shape;245;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6" name="Google Shape;246;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7" name="Google Shape;247;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8" name="Google Shape;248;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9" name="Google Shape;249;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0" name="Google Shape;250;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1" name="Google Shape;251;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2" name="Google Shape;252;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3" name="Google Shape;253;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4" name="Google Shape;254;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5" name="Google Shape;255;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6" name="Google Shape;256;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7" name="Google Shape;257;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8" name="Google Shape;258;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9" name="Google Shape;259;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0" name="Google Shape;260;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1" name="Google Shape;261;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2" name="Google Shape;262;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3" name="Google Shape;263;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4" name="Google Shape;274;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5" name="Google Shape;275;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278" name="Google Shape;278;p22"/>
          <p:cNvGrpSpPr/>
          <p:nvPr/>
        </p:nvGrpSpPr>
        <p:grpSpPr>
          <a:xfrm>
            <a:off x="12278144" y="6544715"/>
            <a:ext cx="1102936" cy="1108006"/>
            <a:chOff x="15478450" y="3449957"/>
            <a:chExt cx="1657350" cy="1664968"/>
          </a:xfrm>
        </p:grpSpPr>
        <p:sp>
          <p:nvSpPr>
            <p:cNvPr id="279" name="Google Shape;279;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9" name="Google Shape;349;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0" name="Google Shape;350;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1" name="Google Shape;361;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2" name="Google Shape;362;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3" name="Google Shape;363;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4" name="Google Shape;364;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65" name="Google Shape;365;p22"/>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366" name="Google Shape;366;p22"/>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367" name="Google Shape;367;p22"/>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368" name="Google Shape;368;p22"/>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369" name="Google Shape;369;p22"/>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6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491" name="Google Shape;1491;p6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492" name="Google Shape;1492;p67"/>
          <p:cNvPicPr preferRelativeResize="0"/>
          <p:nvPr/>
        </p:nvPicPr>
        <p:blipFill rotWithShape="1">
          <a:blip r:embed="rId3">
            <a:alphaModFix/>
          </a:blip>
          <a:srcRect t="14007" b="27799"/>
          <a:stretch/>
        </p:blipFill>
        <p:spPr>
          <a:xfrm>
            <a:off x="891542" y="3634213"/>
            <a:ext cx="16504914" cy="4402183"/>
          </a:xfrm>
          <a:prstGeom prst="rect">
            <a:avLst/>
          </a:prstGeom>
          <a:noFill/>
          <a:ln>
            <a:noFill/>
          </a:ln>
        </p:spPr>
      </p:pic>
      <p:sp>
        <p:nvSpPr>
          <p:cNvPr id="1493" name="Google Shape;1493;p67"/>
          <p:cNvSpPr/>
          <p:nvPr/>
        </p:nvSpPr>
        <p:spPr>
          <a:xfrm>
            <a:off x="2237875" y="8710425"/>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
        <p:nvSpPr>
          <p:cNvPr id="1494" name="Google Shape;1494;p67"/>
          <p:cNvSpPr txBox="1"/>
          <p:nvPr/>
        </p:nvSpPr>
        <p:spPr>
          <a:xfrm rot="-5400000">
            <a:off x="1606625" y="5554078"/>
            <a:ext cx="585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Cost</a:t>
            </a:r>
            <a:endParaRPr sz="1200">
              <a:latin typeface="Verdana"/>
              <a:ea typeface="Verdana"/>
              <a:cs typeface="Verdana"/>
              <a:sym typeface="Verdana"/>
            </a:endParaRPr>
          </a:p>
        </p:txBody>
      </p:sp>
      <p:sp>
        <p:nvSpPr>
          <p:cNvPr id="1495" name="Google Shape;1495;p67"/>
          <p:cNvSpPr txBox="1"/>
          <p:nvPr/>
        </p:nvSpPr>
        <p:spPr>
          <a:xfrm rot="-5400000">
            <a:off x="9177600" y="5554078"/>
            <a:ext cx="8808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Speedup</a:t>
            </a:r>
            <a:endParaRPr sz="1200">
              <a:latin typeface="Verdana"/>
              <a:ea typeface="Verdana"/>
              <a:cs typeface="Verdana"/>
              <a:sym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68"/>
          <p:cNvSpPr txBox="1">
            <a:spLocks noGrp="1"/>
          </p:cNvSpPr>
          <p:nvPr>
            <p:ph type="body" idx="1"/>
          </p:nvPr>
        </p:nvSpPr>
        <p:spPr>
          <a:xfrm>
            <a:off x="861250" y="3505050"/>
            <a:ext cx="7433700" cy="6198300"/>
          </a:xfrm>
          <a:prstGeom prst="rect">
            <a:avLst/>
          </a:prstGeom>
        </p:spPr>
        <p:txBody>
          <a:bodyPr spcFirstLastPara="1" wrap="square" lIns="91425" tIns="45700" rIns="91425" bIns="45700" anchor="t" anchorCtr="0">
            <a:noAutofit/>
          </a:bodyPr>
          <a:lstStyle/>
          <a:p>
            <a:pPr marL="457200" lvl="0" indent="-381000" algn="l" rtl="0">
              <a:spcBef>
                <a:spcPts val="1500"/>
              </a:spcBef>
              <a:spcAft>
                <a:spcPts val="0"/>
              </a:spcAft>
              <a:buSzPts val="2400"/>
              <a:buChar char="▸"/>
            </a:pPr>
            <a:r>
              <a:rPr lang="en-US" u="sng">
                <a:solidFill>
                  <a:schemeClr val="hlink"/>
                </a:solidFill>
                <a:hlinkClick r:id="rId3"/>
              </a:rPr>
              <a:t>SHAP </a:t>
            </a:r>
            <a:r>
              <a:rPr lang="en-US"/>
              <a:t>provides a principled way to explain the impact of input features on each prediction or on the model overall - critical for interpretability</a:t>
            </a:r>
            <a:br>
              <a:rPr lang="en-US"/>
            </a:br>
            <a:endParaRPr/>
          </a:p>
          <a:p>
            <a:pPr marL="457200" lvl="0" indent="-381000" algn="l" rtl="0">
              <a:spcBef>
                <a:spcPts val="0"/>
              </a:spcBef>
              <a:spcAft>
                <a:spcPts val="0"/>
              </a:spcAft>
              <a:buSzPts val="2400"/>
              <a:buChar char="▸"/>
            </a:pPr>
            <a:r>
              <a:rPr lang="en-US"/>
              <a:t>SHAP has often been too computationally-expensive to deploy for large-scale production</a:t>
            </a:r>
            <a:br>
              <a:rPr lang="en-US"/>
            </a:br>
            <a:endParaRPr/>
          </a:p>
          <a:p>
            <a:pPr marL="457200" lvl="0" indent="-381000" algn="l" rtl="0">
              <a:spcBef>
                <a:spcPts val="0"/>
              </a:spcBef>
              <a:spcAft>
                <a:spcPts val="0"/>
              </a:spcAft>
              <a:buSzPts val="2400"/>
              <a:buChar char="▸"/>
            </a:pPr>
            <a:r>
              <a:rPr lang="en-US"/>
              <a:t>RAPIDS ships with GPU-accelerated SHAP for XGBoost with speedups of 20x or more (</a:t>
            </a:r>
            <a:r>
              <a:rPr lang="en-US" u="sng">
                <a:solidFill>
                  <a:schemeClr val="hlink"/>
                </a:solidFill>
                <a:hlinkClick r:id="rId4"/>
              </a:rPr>
              <a:t>demo code available in the XGBoost repo</a:t>
            </a:r>
            <a:r>
              <a:rPr lang="en-US"/>
              <a:t>)</a:t>
            </a:r>
            <a:br>
              <a:rPr lang="en-US"/>
            </a:br>
            <a:br>
              <a:rPr lang="en-US"/>
            </a:br>
            <a:endParaRPr/>
          </a:p>
          <a:p>
            <a:pPr marL="457200" lvl="0" indent="-381000" algn="l" rtl="0">
              <a:spcBef>
                <a:spcPts val="0"/>
              </a:spcBef>
              <a:spcAft>
                <a:spcPts val="0"/>
              </a:spcAft>
              <a:buSzPts val="2400"/>
              <a:buChar char="▸"/>
            </a:pPr>
            <a:r>
              <a:rPr lang="en-US"/>
              <a:t>RAPIDS 0.17 will include Kernel and Permutation explainers for black box models and cuML</a:t>
            </a:r>
            <a:endParaRPr/>
          </a:p>
        </p:txBody>
      </p:sp>
      <p:sp>
        <p:nvSpPr>
          <p:cNvPr id="1502" name="Google Shape;1502;p68"/>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SHAP Explainability</a:t>
            </a:r>
            <a:endParaRPr/>
          </a:p>
        </p:txBody>
      </p:sp>
      <p:sp>
        <p:nvSpPr>
          <p:cNvPr id="1503" name="Google Shape;1503;p68"/>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GPUTreeSHAP for XGBoost</a:t>
            </a:r>
            <a:endParaRPr/>
          </a:p>
        </p:txBody>
      </p:sp>
      <p:pic>
        <p:nvPicPr>
          <p:cNvPr id="1504" name="Google Shape;1504;p68" title="Chart"/>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583725" y="3505049"/>
            <a:ext cx="9383625" cy="5802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graphicFrame>
        <p:nvGraphicFramePr>
          <p:cNvPr id="1509" name="Google Shape;1509;p69"/>
          <p:cNvGraphicFramePr/>
          <p:nvPr/>
        </p:nvGraphicFramePr>
        <p:xfrm>
          <a:off x="2617968" y="3105438"/>
          <a:ext cx="12712425" cy="6004560"/>
        </p:xfrm>
        <a:graphic>
          <a:graphicData uri="http://schemas.openxmlformats.org/drawingml/2006/table">
            <a:tbl>
              <a:tblPr firstRow="1" bandRow="1">
                <a:noFill/>
                <a:tableStyleId>{46D77A3E-74D4-4B38-9524-E05C56046E77}</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510" name="Google Shape;1510;p6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 </a:t>
            </a:r>
            <a:endParaRPr/>
          </a:p>
        </p:txBody>
      </p:sp>
      <p:sp>
        <p:nvSpPr>
          <p:cNvPr id="1511" name="Google Shape;1511;p6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June 2020 - RAPIDS 0.16</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7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517" name="Google Shape;1517;p70"/>
          <p:cNvSpPr txBox="1">
            <a:spLocks noGrp="1"/>
          </p:cNvSpPr>
          <p:nvPr>
            <p:ph type="body" idx="2"/>
          </p:nvPr>
        </p:nvSpPr>
        <p:spPr>
          <a:xfrm>
            <a:off x="830580" y="2221797"/>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graphicFrame>
        <p:nvGraphicFramePr>
          <p:cNvPr id="1518" name="Google Shape;1518;p70"/>
          <p:cNvGraphicFramePr/>
          <p:nvPr/>
        </p:nvGraphicFramePr>
        <p:xfrm>
          <a:off x="2617968" y="3105438"/>
          <a:ext cx="12712425" cy="6004560"/>
        </p:xfrm>
        <a:graphic>
          <a:graphicData uri="http://schemas.openxmlformats.org/drawingml/2006/table">
            <a:tbl>
              <a:tblPr firstRow="1" bandRow="1">
                <a:noFill/>
                <a:tableStyleId>{46D77A3E-74D4-4B38-9524-E05C56046E77}</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sp>
        <p:nvSpPr>
          <p:cNvPr id="1523" name="Google Shape;1523;p7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cxnSp>
        <p:nvCxnSpPr>
          <p:cNvPr id="1529" name="Google Shape;1529;p7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530" name="Google Shape;1530;p7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531" name="Google Shape;1531;p7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532" name="Google Shape;1532;p7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533" name="Google Shape;1533;p7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534" name="Google Shape;1534;p7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535" name="Google Shape;1535;p7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536" name="Google Shape;1536;p7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537" name="Google Shape;1537;p7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538" name="Google Shape;1538;p7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539" name="Google Shape;1539;p7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40" name="Google Shape;1540;p7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541" name="Google Shape;1541;p7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2" name="Google Shape;1542;p7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3" name="Google Shape;1543;p7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4" name="Google Shape;1544;p7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545" name="Google Shape;1545;p72"/>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546" name="Google Shape;1546;p7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47" name="Google Shape;1547;p7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548" name="Google Shape;1548;p7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549" name="Google Shape;1549;p72"/>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550" name="Google Shape;1550;p7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557" name="Google Shape;1557;p73"/>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p:txBody>
      </p:sp>
      <p:sp>
        <p:nvSpPr>
          <p:cNvPr id="1558" name="Google Shape;1558;p7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559" name="Google Shape;1559;p73"/>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74"/>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565" name="Google Shape;1565;p74"/>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566" name="Google Shape;1566;p74"/>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67" name="Google Shape;1567;p74"/>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endParaRPr sz="2400" b="0" i="0" u="none" strike="noStrike" cap="none">
              <a:solidFill>
                <a:srgbClr val="4D4D4D"/>
              </a:solidFill>
              <a:latin typeface="Trebuchet MS"/>
              <a:ea typeface="Trebuchet MS"/>
              <a:cs typeface="Trebuchet MS"/>
              <a:sym typeface="Trebuchet MS"/>
            </a:endParaRPr>
          </a:p>
        </p:txBody>
      </p:sp>
      <p:cxnSp>
        <p:nvCxnSpPr>
          <p:cNvPr id="1568" name="Google Shape;1568;p74"/>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69" name="Google Shape;1569;p74"/>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570" name="Google Shape;1570;p74"/>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571" name="Google Shape;1571;p74"/>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572" name="Google Shape;1572;p74"/>
          <p:cNvSpPr/>
          <p:nvPr/>
        </p:nvSpPr>
        <p:spPr>
          <a:xfrm>
            <a:off x="325755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573" name="Google Shape;1573;p74"/>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cuHornet</a:t>
            </a:r>
            <a:endParaRPr sz="2400" b="0" u="none" strike="noStrike" cap="none" baseline="30000">
              <a:solidFill>
                <a:srgbClr val="FFFFFF"/>
              </a:solidFill>
              <a:latin typeface="Trebuchet MS"/>
              <a:ea typeface="Trebuchet MS"/>
              <a:cs typeface="Trebuchet MS"/>
              <a:sym typeface="Trebuchet MS"/>
            </a:endParaRPr>
          </a:p>
        </p:txBody>
      </p:sp>
      <p:sp>
        <p:nvSpPr>
          <p:cNvPr id="1574" name="Google Shape;1574;p74"/>
          <p:cNvSpPr/>
          <p:nvPr/>
        </p:nvSpPr>
        <p:spPr>
          <a:xfrm>
            <a:off x="783249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Gunrock*</a:t>
            </a:r>
            <a:endParaRPr sz="2400" b="0" i="0" u="none" strike="noStrike" cap="none">
              <a:solidFill>
                <a:srgbClr val="FFFFFF"/>
              </a:solidFill>
              <a:latin typeface="Trebuchet MS"/>
              <a:ea typeface="Trebuchet MS"/>
              <a:cs typeface="Trebuchet MS"/>
              <a:sym typeface="Trebuchet MS"/>
            </a:endParaRPr>
          </a:p>
        </p:txBody>
      </p:sp>
      <p:sp>
        <p:nvSpPr>
          <p:cNvPr id="1575" name="Google Shape;1575;p74"/>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576" name="Google Shape;1576;p74"/>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577" name="Google Shape;1577;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75"/>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a:t>
            </a:r>
            <a:br>
              <a:rPr lang="en-US" sz="1800">
                <a:solidFill>
                  <a:schemeClr val="accent4"/>
                </a:solidFill>
                <a:latin typeface="Trebuchet MS"/>
                <a:ea typeface="Trebuchet MS"/>
                <a:cs typeface="Trebuchet MS"/>
                <a:sym typeface="Trebuchet MS"/>
              </a:rPr>
            </a:br>
            <a:r>
              <a:rPr lang="en-US" sz="1800">
                <a:solidFill>
                  <a:schemeClr val="accent4"/>
                </a:solidFill>
                <a:latin typeface="Trebuchet MS"/>
                <a:ea typeface="Trebuchet MS"/>
                <a:cs typeface="Trebuchet MS"/>
                <a:sym typeface="Trebuchet MS"/>
              </a:rPr>
              <a:t>        - Balanced Cut and Modularity Maximization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 and Leiden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584" name="Google Shape;1584;p75"/>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585" name="Google Shape;1585;p75"/>
          <p:cNvSpPr txBox="1"/>
          <p:nvPr/>
        </p:nvSpPr>
        <p:spPr>
          <a:xfrm>
            <a:off x="11395775" y="7353025"/>
            <a:ext cx="5898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Single Source Shortest Path (SSSP) </a:t>
            </a:r>
            <a:r>
              <a:rPr lang="en-US" sz="1800">
                <a:solidFill>
                  <a:schemeClr val="accent4"/>
                </a:solidFill>
                <a:latin typeface="Trebuchet MS"/>
                <a:ea typeface="Trebuchet MS"/>
                <a:cs typeface="Trebuchet MS"/>
                <a:sym typeface="Trebuchet MS"/>
              </a:rPr>
              <a:t>(</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Breadth First Search (BFS) </a:t>
            </a:r>
            <a:r>
              <a:rPr lang="en-US" sz="1800">
                <a:solidFill>
                  <a:schemeClr val="accent4"/>
                </a:solidFill>
                <a:latin typeface="Trebuchet MS"/>
                <a:ea typeface="Trebuchet MS"/>
                <a:cs typeface="Trebuchet MS"/>
                <a:sym typeface="Trebuchet MS"/>
              </a:rPr>
              <a:t>(</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p:txBody>
      </p:sp>
      <p:sp>
        <p:nvSpPr>
          <p:cNvPr id="1586" name="Google Shape;1586;p75"/>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Betweenness Centrality (Vertex and Edge)</a:t>
            </a:r>
            <a:endParaRPr sz="1800">
              <a:solidFill>
                <a:schemeClr val="accent4"/>
              </a:solidFill>
              <a:latin typeface="Trebuchet MS"/>
              <a:ea typeface="Trebuchet MS"/>
              <a:cs typeface="Trebuchet MS"/>
              <a:sym typeface="Trebuchet MS"/>
            </a:endParaRPr>
          </a:p>
        </p:txBody>
      </p:sp>
      <p:sp>
        <p:nvSpPr>
          <p:cNvPr id="1587" name="Google Shape;1587;p75"/>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588" name="Google Shape;1588;p75"/>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HITS</a:t>
            </a:r>
            <a:endParaRPr sz="1800">
              <a:solidFill>
                <a:schemeClr val="accent4"/>
              </a:solidFill>
              <a:latin typeface="Trebuchet MS"/>
              <a:ea typeface="Trebuchet MS"/>
              <a:cs typeface="Trebuchet MS"/>
              <a:sym typeface="Trebuchet MS"/>
            </a:endParaRPr>
          </a:p>
        </p:txBody>
      </p:sp>
      <p:pic>
        <p:nvPicPr>
          <p:cNvPr id="1589" name="Google Shape;1589;p75"/>
          <p:cNvPicPr preferRelativeResize="0"/>
          <p:nvPr/>
        </p:nvPicPr>
        <p:blipFill rotWithShape="1">
          <a:blip r:embed="rId3">
            <a:alphaModFix/>
          </a:blip>
          <a:srcRect/>
          <a:stretch/>
        </p:blipFill>
        <p:spPr>
          <a:xfrm>
            <a:off x="1846722" y="1573365"/>
            <a:ext cx="3711400" cy="3711437"/>
          </a:xfrm>
          <a:prstGeom prst="rect">
            <a:avLst/>
          </a:prstGeom>
          <a:noFill/>
          <a:ln>
            <a:noFill/>
          </a:ln>
        </p:spPr>
      </p:pic>
      <p:sp>
        <p:nvSpPr>
          <p:cNvPr id="1590" name="Google Shape;1590;p75"/>
          <p:cNvSpPr txBox="1"/>
          <p:nvPr/>
        </p:nvSpPr>
        <p:spPr>
          <a:xfrm>
            <a:off x="461903" y="7342275"/>
            <a:ext cx="2942100" cy="164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NetworkX converters</a:t>
            </a:r>
            <a:endParaRPr sz="1800" b="1">
              <a:solidFill>
                <a:schemeClr val="accent4"/>
              </a:solidFill>
              <a:latin typeface="Trebuchet MS"/>
              <a:ea typeface="Trebuchet MS"/>
              <a:cs typeface="Trebuchet MS"/>
              <a:sym typeface="Trebuchet MS"/>
            </a:endParaRPr>
          </a:p>
        </p:txBody>
      </p:sp>
      <p:sp>
        <p:nvSpPr>
          <p:cNvPr id="1591" name="Google Shape;1591;p75"/>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592" name="Google Shape;1592;p75"/>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593" name="Google Shape;1593;p75"/>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594" name="Google Shape;1594;p75"/>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595" name="Google Shape;1595;p75"/>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596" name="Google Shape;1596;p75"/>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597" name="Google Shape;1597;p75"/>
          <p:cNvSpPr/>
          <p:nvPr/>
        </p:nvSpPr>
        <p:spPr>
          <a:xfrm>
            <a:off x="3524725" y="7323514"/>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598" name="Google Shape;1598;p75"/>
          <p:cNvSpPr/>
          <p:nvPr/>
        </p:nvSpPr>
        <p:spPr>
          <a:xfrm>
            <a:off x="3524725" y="64042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599" name="Google Shape;1599;p75"/>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600" name="Google Shape;1600;p7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601" name="Google Shape;1601;p75"/>
          <p:cNvSpPr txBox="1"/>
          <p:nvPr/>
        </p:nvSpPr>
        <p:spPr>
          <a:xfrm>
            <a:off x="461903" y="64121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pic>
        <p:nvPicPr>
          <p:cNvPr id="1606" name="Google Shape;1606;p76"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500" y="2255975"/>
            <a:ext cx="11343270" cy="7023900"/>
          </a:xfrm>
          <a:prstGeom prst="rect">
            <a:avLst/>
          </a:prstGeom>
          <a:noFill/>
          <a:ln>
            <a:noFill/>
          </a:ln>
        </p:spPr>
      </p:pic>
      <p:sp>
        <p:nvSpPr>
          <p:cNvPr id="1607" name="Google Shape;1607;p76"/>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608" name="Google Shape;1608;p76"/>
          <p:cNvGraphicFramePr/>
          <p:nvPr/>
        </p:nvGraphicFramePr>
        <p:xfrm>
          <a:off x="12105670" y="4739234"/>
          <a:ext cx="5815575" cy="2042160"/>
        </p:xfrm>
        <a:graphic>
          <a:graphicData uri="http://schemas.openxmlformats.org/drawingml/2006/table">
            <a:tbl>
              <a:tblPr firstRow="1" bandRow="1">
                <a:noFill/>
                <a:tableStyleId>{46D77A3E-74D4-4B38-9524-E05C56046E77}</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22,190,596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609" name="Google Shape;1609;p76"/>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375" name="Google Shape;375;p2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376" name="Google Shape;376;p23"/>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77" name="Google Shape;377;p23"/>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78" name="Google Shape;378;p23"/>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379" name="Google Shape;379;p23"/>
          <p:cNvGrpSpPr/>
          <p:nvPr/>
        </p:nvGrpSpPr>
        <p:grpSpPr>
          <a:xfrm>
            <a:off x="4457564" y="4507686"/>
            <a:ext cx="3387118" cy="3385062"/>
            <a:chOff x="41147" y="4310438"/>
            <a:chExt cx="3387118" cy="3385062"/>
          </a:xfrm>
        </p:grpSpPr>
        <p:sp>
          <p:nvSpPr>
            <p:cNvPr id="380" name="Google Shape;380;p23"/>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23"/>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23"/>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23"/>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23"/>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5" name="Google Shape;385;p23"/>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6" name="Google Shape;386;p23"/>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7" name="Google Shape;387;p23"/>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8" name="Google Shape;388;p23"/>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89" name="Google Shape;389;p23"/>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90" name="Google Shape;390;p23"/>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91" name="Google Shape;391;p23"/>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392" name="Google Shape;392;p23"/>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393" name="Google Shape;393;p23"/>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394" name="Google Shape;394;p23"/>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395" name="Google Shape;395;p23"/>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396" name="Google Shape;396;p23"/>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397" name="Google Shape;397;p23"/>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398" name="Google Shape;398;p23"/>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399" name="Google Shape;399;p23"/>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400" name="Google Shape;400;p23"/>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401" name="Google Shape;401;p23"/>
          <p:cNvSpPr/>
          <p:nvPr/>
        </p:nvSpPr>
        <p:spPr>
          <a:xfrm>
            <a:off x="9029729" y="8674063"/>
            <a:ext cx="1776953" cy="287317"/>
          </a:xfrm>
          <a:prstGeom prst="rect">
            <a:avLst/>
          </a:prstGeom>
          <a:noFill/>
          <a:ln w="9525" cap="flat" cmpd="sng">
            <a:solidFill>
              <a:srgbClr val="434343"/>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402" name="Google Shape;402;p23"/>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403" name="Google Shape;403;p23"/>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04" name="Google Shape;404;p23"/>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05" name="Google Shape;405;p23"/>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06" name="Google Shape;406;p23"/>
          <p:cNvGrpSpPr/>
          <p:nvPr/>
        </p:nvGrpSpPr>
        <p:grpSpPr>
          <a:xfrm>
            <a:off x="12278144" y="4781002"/>
            <a:ext cx="1102936" cy="1108006"/>
            <a:chOff x="15478450" y="3449957"/>
            <a:chExt cx="1657350" cy="1664968"/>
          </a:xfrm>
        </p:grpSpPr>
        <p:sp>
          <p:nvSpPr>
            <p:cNvPr id="407" name="Google Shape;407;p23"/>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23"/>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23"/>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23"/>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23"/>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23"/>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23"/>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23"/>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23"/>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23"/>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23"/>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23"/>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23"/>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23"/>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23"/>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23"/>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23"/>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23"/>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23"/>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23"/>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23"/>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23"/>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23"/>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23"/>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23"/>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23"/>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23"/>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23"/>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23"/>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6" name="Google Shape;436;p23"/>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7" name="Google Shape;437;p23"/>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8" name="Google Shape;438;p23"/>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9" name="Google Shape;439;p23"/>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0" name="Google Shape;440;p23"/>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1" name="Google Shape;441;p23"/>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2" name="Google Shape;442;p23"/>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3" name="Google Shape;443;p23"/>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4" name="Google Shape;444;p23"/>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5" name="Google Shape;445;p23"/>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6" name="Google Shape;446;p23"/>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7" name="Google Shape;447;p23"/>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8" name="Google Shape;448;p23"/>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9" name="Google Shape;449;p23"/>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0" name="Google Shape;450;p23"/>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1" name="Google Shape;451;p23"/>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23"/>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23"/>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23"/>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23"/>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23"/>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23"/>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23"/>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23"/>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0" name="Google Shape;460;p23"/>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1" name="Google Shape;461;p23"/>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2" name="Google Shape;462;p23"/>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3" name="Google Shape;463;p23"/>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4" name="Google Shape;464;p23"/>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5" name="Google Shape;465;p23"/>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6" name="Google Shape;466;p23"/>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7" name="Google Shape;467;p23"/>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8" name="Google Shape;468;p23"/>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9" name="Google Shape;469;p23"/>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0" name="Google Shape;470;p23"/>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1" name="Google Shape;471;p23"/>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2" name="Google Shape;472;p23"/>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3" name="Google Shape;473;p23"/>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4" name="Google Shape;474;p23"/>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5" name="Google Shape;475;p23"/>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6" name="Google Shape;476;p23"/>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7" name="Google Shape;477;p23"/>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23"/>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23"/>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23"/>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23"/>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23"/>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23"/>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23"/>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23"/>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23"/>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23"/>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23"/>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9" name="Google Shape;489;p23"/>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0" name="Google Shape;490;p23"/>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23"/>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23"/>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493" name="Google Shape;493;p23"/>
          <p:cNvGrpSpPr/>
          <p:nvPr/>
        </p:nvGrpSpPr>
        <p:grpSpPr>
          <a:xfrm>
            <a:off x="12278144" y="6544715"/>
            <a:ext cx="1102936" cy="1108006"/>
            <a:chOff x="15478450" y="3449957"/>
            <a:chExt cx="1657350" cy="1664968"/>
          </a:xfrm>
        </p:grpSpPr>
        <p:sp>
          <p:nvSpPr>
            <p:cNvPr id="494" name="Google Shape;494;p23"/>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23"/>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23"/>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23"/>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23"/>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23"/>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23"/>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23"/>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23"/>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23"/>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23"/>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23"/>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23"/>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23"/>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23"/>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23"/>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23"/>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23"/>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23"/>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23"/>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23"/>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23"/>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23"/>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23"/>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23"/>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23"/>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23"/>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23"/>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23"/>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23"/>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23"/>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23"/>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23"/>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23"/>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23"/>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23"/>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23"/>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23"/>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23"/>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23"/>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23"/>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23"/>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23"/>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23"/>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23"/>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23"/>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23"/>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23"/>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23"/>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23"/>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23"/>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23"/>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23"/>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23"/>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23"/>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23"/>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23"/>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23"/>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23"/>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23"/>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23"/>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23"/>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23"/>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23"/>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23"/>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23"/>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23"/>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23"/>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23"/>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3" name="Google Shape;563;p23"/>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4" name="Google Shape;564;p23"/>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23"/>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23"/>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23"/>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23"/>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23"/>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23"/>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23"/>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23"/>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23"/>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23"/>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23"/>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6" name="Google Shape;576;p23"/>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7" name="Google Shape;577;p23"/>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8" name="Google Shape;578;p23"/>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9" name="Google Shape;579;p23"/>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580" name="Google Shape;580;p23"/>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581" name="Google Shape;581;p23"/>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582" name="Google Shape;582;p23"/>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583" name="Google Shape;583;p23"/>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584" name="Google Shape;584;p23"/>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585" name="Google Shape;585;p23"/>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6" name="Google Shape;586;p23"/>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7" name="Google Shape;587;p23"/>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77"/>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NetworkX Compatibility</a:t>
            </a:r>
            <a:endParaRPr/>
          </a:p>
        </p:txBody>
      </p:sp>
      <p:sp>
        <p:nvSpPr>
          <p:cNvPr id="1616" name="Google Shape;1616;p77"/>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Use your NetworkX.Graph Objects directly within cuGraph</a:t>
            </a:r>
            <a:endParaRPr/>
          </a:p>
        </p:txBody>
      </p:sp>
      <p:pic>
        <p:nvPicPr>
          <p:cNvPr id="1617" name="Google Shape;1617;p77"/>
          <p:cNvPicPr preferRelativeResize="0"/>
          <p:nvPr/>
        </p:nvPicPr>
        <p:blipFill>
          <a:blip r:embed="rId3">
            <a:alphaModFix/>
          </a:blip>
          <a:stretch>
            <a:fillRect/>
          </a:stretch>
        </p:blipFill>
        <p:spPr>
          <a:xfrm>
            <a:off x="759575" y="3345751"/>
            <a:ext cx="13566449" cy="6372125"/>
          </a:xfrm>
          <a:prstGeom prst="rect">
            <a:avLst/>
          </a:prstGeom>
          <a:noFill/>
          <a:ln>
            <a:noFill/>
          </a:ln>
        </p:spPr>
      </p:pic>
      <p:pic>
        <p:nvPicPr>
          <p:cNvPr id="1618" name="Google Shape;1618;p77"/>
          <p:cNvPicPr preferRelativeResize="0"/>
          <p:nvPr/>
        </p:nvPicPr>
        <p:blipFill>
          <a:blip r:embed="rId4">
            <a:alphaModFix/>
          </a:blip>
          <a:stretch>
            <a:fillRect/>
          </a:stretch>
        </p:blipFill>
        <p:spPr>
          <a:xfrm>
            <a:off x="12976200" y="3182426"/>
            <a:ext cx="5208275" cy="4779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78"/>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624" name="Google Shape;1624;p78"/>
          <p:cNvGraphicFramePr/>
          <p:nvPr/>
        </p:nvGraphicFramePr>
        <p:xfrm>
          <a:off x="1863937" y="3455893"/>
          <a:ext cx="14560175" cy="5340900"/>
        </p:xfrm>
        <a:graphic>
          <a:graphicData uri="http://schemas.openxmlformats.org/drawingml/2006/table">
            <a:tbl>
              <a:tblPr firstRow="1" bandRow="1">
                <a:noFill/>
                <a:tableStyleId>{46D77A3E-74D4-4B38-9524-E05C56046E77}</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25" name="Google Shape;1625;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626" name="Google Shape;1626;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7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32" name="Google Shape;1632;p7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December 2019 - RAPIDS 0.16</a:t>
            </a:r>
            <a:endParaRPr/>
          </a:p>
        </p:txBody>
      </p:sp>
      <p:graphicFrame>
        <p:nvGraphicFramePr>
          <p:cNvPr id="1633" name="Google Shape;1633;p79"/>
          <p:cNvGraphicFramePr/>
          <p:nvPr/>
        </p:nvGraphicFramePr>
        <p:xfrm>
          <a:off x="3763613" y="2710597"/>
          <a:ext cx="10577875" cy="6797060"/>
        </p:xfrm>
        <a:graphic>
          <a:graphicData uri="http://schemas.openxmlformats.org/drawingml/2006/table">
            <a:tbl>
              <a:tblPr firstRow="1" bandRow="1">
                <a:noFill/>
                <a:tableStyleId>{46D77A3E-74D4-4B38-9524-E05C56046E77}</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graphicFrame>
        <p:nvGraphicFramePr>
          <p:cNvPr id="1638" name="Google Shape;1638;p80"/>
          <p:cNvGraphicFramePr/>
          <p:nvPr/>
        </p:nvGraphicFramePr>
        <p:xfrm>
          <a:off x="3722238" y="2695572"/>
          <a:ext cx="10577875" cy="6797060"/>
        </p:xfrm>
        <a:graphic>
          <a:graphicData uri="http://schemas.openxmlformats.org/drawingml/2006/table">
            <a:tbl>
              <a:tblPr firstRow="1" bandRow="1">
                <a:noFill/>
                <a:tableStyleId>{46D77A3E-74D4-4B38-9524-E05C56046E77}</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
        <p:nvSpPr>
          <p:cNvPr id="1639" name="Google Shape;1639;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40" name="Google Shape;1640;p8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8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82"/>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651" name="Google Shape;1651;p82"/>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652" name="Google Shape;1652;p82"/>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653" name="Google Shape;1653;p82"/>
          <p:cNvGrpSpPr/>
          <p:nvPr/>
        </p:nvGrpSpPr>
        <p:grpSpPr>
          <a:xfrm>
            <a:off x="5772542" y="6102322"/>
            <a:ext cx="6742916" cy="1689127"/>
            <a:chOff x="3257550" y="6227531"/>
            <a:chExt cx="6896100" cy="860500"/>
          </a:xfrm>
        </p:grpSpPr>
        <p:sp>
          <p:nvSpPr>
            <p:cNvPr id="1654" name="Google Shape;1654;p82"/>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655" name="Google Shape;1655;p82"/>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656" name="Google Shape;1656;p82"/>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657" name="Google Shape;1657;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663" name="Google Shape;1663;p8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800608" y="2841094"/>
            <a:ext cx="5172624" cy="6216862"/>
          </a:xfrm>
          <a:prstGeom prst="rect">
            <a:avLst/>
          </a:prstGeom>
          <a:noFill/>
          <a:ln>
            <a:noFill/>
          </a:ln>
        </p:spPr>
      </p:pic>
      <p:sp>
        <p:nvSpPr>
          <p:cNvPr id="1664" name="Google Shape;1664;p83"/>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graphicFrame>
        <p:nvGraphicFramePr>
          <p:cNvPr id="1670" name="Google Shape;1670;p84"/>
          <p:cNvGraphicFramePr/>
          <p:nvPr/>
        </p:nvGraphicFramePr>
        <p:xfrm>
          <a:off x="2396863" y="3084107"/>
          <a:ext cx="13494275" cy="5823670"/>
        </p:xfrm>
        <a:graphic>
          <a:graphicData uri="http://schemas.openxmlformats.org/drawingml/2006/table">
            <a:tbl>
              <a:tblPr firstRow="1" bandRow="1">
                <a:noFill/>
                <a:tableStyleId>{46D77A3E-74D4-4B38-9524-E05C56046E77}</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6</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71" name="Google Shape;1671;p8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72" name="Google Shape;1672;p8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Current and planned functionality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77"/>
        <p:cNvGrpSpPr/>
        <p:nvPr/>
      </p:nvGrpSpPr>
      <p:grpSpPr>
        <a:xfrm>
          <a:off x="0" y="0"/>
          <a:ext cx="0" cy="0"/>
          <a:chOff x="0" y="0"/>
          <a:chExt cx="0" cy="0"/>
        </a:xfrm>
      </p:grpSpPr>
      <p:sp>
        <p:nvSpPr>
          <p:cNvPr id="1678" name="Google Shape;1678;p8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79" name="Google Shape;1679;p8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680" name="Google Shape;1680;p85"/>
          <p:cNvGraphicFramePr/>
          <p:nvPr/>
        </p:nvGraphicFramePr>
        <p:xfrm>
          <a:off x="1739209" y="3084107"/>
          <a:ext cx="14815950" cy="4797975"/>
        </p:xfrm>
        <a:graphic>
          <a:graphicData uri="http://schemas.openxmlformats.org/drawingml/2006/table">
            <a:tbl>
              <a:tblPr firstRow="1" bandRow="1">
                <a:noFill/>
                <a:tableStyleId>{46D77A3E-74D4-4B38-9524-E05C56046E77}</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8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4"/>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4" name="Google Shape;594;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27890" y="2598013"/>
            <a:ext cx="7202230" cy="4022137"/>
          </a:xfrm>
          <a:prstGeom prst="rect">
            <a:avLst/>
          </a:prstGeom>
          <a:noFill/>
          <a:ln>
            <a:noFill/>
          </a:ln>
        </p:spPr>
      </p:pic>
      <p:pic>
        <p:nvPicPr>
          <p:cNvPr id="595" name="Google Shape;595;p24" descr="pacheArrow (@ApacheArrow) | Twitter"/>
          <p:cNvPicPr preferRelativeResize="0"/>
          <p:nvPr/>
        </p:nvPicPr>
        <p:blipFill rotWithShape="1">
          <a:blip r:embed="rId4">
            <a:alphaModFix/>
          </a:blip>
          <a:srcRect/>
          <a:stretch/>
        </p:blipFill>
        <p:spPr>
          <a:xfrm>
            <a:off x="13224620" y="1535904"/>
            <a:ext cx="561720" cy="561718"/>
          </a:xfrm>
          <a:prstGeom prst="rect">
            <a:avLst/>
          </a:prstGeom>
          <a:noFill/>
          <a:ln>
            <a:noFill/>
          </a:ln>
        </p:spPr>
      </p:pic>
      <p:sp>
        <p:nvSpPr>
          <p:cNvPr id="596" name="Google Shape;596;p24"/>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597" name="Google Shape;597;p24"/>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598" name="Google Shape;598;p24"/>
          <p:cNvPicPr preferRelativeResize="0"/>
          <p:nvPr/>
        </p:nvPicPr>
        <p:blipFill rotWithShape="1">
          <a:blip r:embed="rId5" cstate="email">
            <a:alphaModFix/>
            <a:extLst>
              <a:ext uri="{28A0092B-C50C-407E-A947-70E740481C1C}">
                <a14:useLocalDpi xmlns:a14="http://schemas.microsoft.com/office/drawing/2010/main"/>
              </a:ext>
            </a:extLst>
          </a:blip>
          <a:srcRect r="-4382"/>
          <a:stretch/>
        </p:blipFill>
        <p:spPr>
          <a:xfrm>
            <a:off x="9454822" y="2384533"/>
            <a:ext cx="7269073" cy="4059465"/>
          </a:xfrm>
          <a:prstGeom prst="rect">
            <a:avLst/>
          </a:prstGeom>
          <a:noFill/>
          <a:ln>
            <a:noFill/>
          </a:ln>
        </p:spPr>
      </p:pic>
      <p:sp>
        <p:nvSpPr>
          <p:cNvPr id="599" name="Google Shape;599;p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87"/>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691" name="Google Shape;1691;p87"/>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692" name="Google Shape;1692;p87"/>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693" name="Google Shape;1693;p87"/>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694" name="Google Shape;1694;p87"/>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695" name="Google Shape;1695;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pic>
        <p:nvPicPr>
          <p:cNvPr id="1701" name="Google Shape;1701;p88"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702" name="Google Shape;1702;p88"/>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703" name="Google Shape;1703;p88"/>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704" name="Google Shape;1704;p88"/>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Waveform Generation</a:t>
            </a:r>
            <a:endParaRPr sz="2000" b="0" i="0" u="none" strike="noStrike" cap="none">
              <a:solidFill>
                <a:srgbClr val="000000"/>
              </a:solidFill>
              <a:latin typeface="Arial"/>
              <a:ea typeface="Arial"/>
              <a:cs typeface="Arial"/>
              <a:sym typeface="Arial"/>
            </a:endParaRPr>
          </a:p>
        </p:txBody>
      </p:sp>
      <p:sp>
        <p:nvSpPr>
          <p:cNvPr id="1705" name="Google Shape;1705;p88"/>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706" name="Google Shape;1706;p88"/>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707" name="Google Shape;1707;p88"/>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708" name="Google Shape;1708;p88"/>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709" name="Google Shape;1709;p88"/>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710" name="Google Shape;1710;p88"/>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711" name="Google Shape;1711;p88"/>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712" name="Google Shape;1712;p88"/>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713" name="Google Shape;1713;p88"/>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714" name="Google Shape;1714;p88"/>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715" name="Google Shape;1715;p8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716" name="Google Shape;1716;p8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graphicFrame>
        <p:nvGraphicFramePr>
          <p:cNvPr id="1721" name="Google Shape;1721;p89"/>
          <p:cNvGraphicFramePr/>
          <p:nvPr/>
        </p:nvGraphicFramePr>
        <p:xfrm>
          <a:off x="1387927" y="3084107"/>
          <a:ext cx="15512200" cy="5429000"/>
        </p:xfrm>
        <a:graphic>
          <a:graphicData uri="http://schemas.openxmlformats.org/drawingml/2006/table">
            <a:tbl>
              <a:tblPr firstRow="1" bandRow="1">
                <a:noFill/>
                <a:tableStyleId>{46D77A3E-74D4-4B38-9524-E05C56046E77}</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4020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847.7</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722" name="Google Shape;1722;p89"/>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723" name="Google Shape;1723;p8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724" name="Google Shape;1724;p8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90"/>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730" name="Google Shape;1730;p90"/>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731" name="Google Shape;1731;p9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2958" y="4592208"/>
            <a:ext cx="7392875" cy="4620125"/>
          </a:xfrm>
          <a:prstGeom prst="rect">
            <a:avLst/>
          </a:prstGeom>
          <a:noFill/>
          <a:ln>
            <a:noFill/>
          </a:ln>
        </p:spPr>
      </p:pic>
      <p:sp>
        <p:nvSpPr>
          <p:cNvPr id="1732" name="Google Shape;1732;p90"/>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733" name="Google Shape;1733;p90"/>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734" name="Google Shape;1734;p90"/>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735" name="Google Shape;1735;p9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40"/>
        <p:cNvGrpSpPr/>
        <p:nvPr/>
      </p:nvGrpSpPr>
      <p:grpSpPr>
        <a:xfrm>
          <a:off x="0" y="0"/>
          <a:ext cx="0" cy="0"/>
          <a:chOff x="0" y="0"/>
          <a:chExt cx="0" cy="0"/>
        </a:xfrm>
      </p:grpSpPr>
      <p:sp>
        <p:nvSpPr>
          <p:cNvPr id="1741" name="Google Shape;1741;p91"/>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9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747" name="Google Shape;1747;p92"/>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748" name="Google Shape;1748;p9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sp>
        <p:nvSpPr>
          <p:cNvPr id="1749" name="Google Shape;1749;p92"/>
          <p:cNvSpPr/>
          <p:nvPr/>
        </p:nvSpPr>
        <p:spPr>
          <a:xfrm>
            <a:off x="9151305" y="4465139"/>
            <a:ext cx="2342047" cy="3153563"/>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750" name="Google Shape;1750;p92"/>
          <p:cNvSpPr/>
          <p:nvPr/>
        </p:nvSpPr>
        <p:spPr>
          <a:xfrm>
            <a:off x="12122319" y="4465141"/>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1" name="Google Shape;1751;p92"/>
          <p:cNvSpPr/>
          <p:nvPr/>
        </p:nvSpPr>
        <p:spPr>
          <a:xfrm>
            <a:off x="12122319" y="508108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2" name="Google Shape;1752;p92"/>
          <p:cNvSpPr/>
          <p:nvPr/>
        </p:nvSpPr>
        <p:spPr>
          <a:xfrm>
            <a:off x="12122319" y="568326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3" name="Google Shape;1753;p92"/>
          <p:cNvSpPr/>
          <p:nvPr/>
        </p:nvSpPr>
        <p:spPr>
          <a:xfrm>
            <a:off x="12122319"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4" name="Google Shape;1754;p92"/>
          <p:cNvSpPr/>
          <p:nvPr/>
        </p:nvSpPr>
        <p:spPr>
          <a:xfrm>
            <a:off x="15730307"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5" name="Google Shape;1755;p92"/>
          <p:cNvSpPr/>
          <p:nvPr/>
        </p:nvSpPr>
        <p:spPr>
          <a:xfrm>
            <a:off x="13926312"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56" name="Google Shape;1756;p92"/>
          <p:cNvGrpSpPr/>
          <p:nvPr/>
        </p:nvGrpSpPr>
        <p:grpSpPr>
          <a:xfrm>
            <a:off x="11555266" y="4734605"/>
            <a:ext cx="519510" cy="2225001"/>
            <a:chOff x="6924056" y="2840705"/>
            <a:chExt cx="311700" cy="1334974"/>
          </a:xfrm>
        </p:grpSpPr>
        <p:cxnSp>
          <p:nvCxnSpPr>
            <p:cNvPr id="1757" name="Google Shape;1757;p92"/>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758" name="Google Shape;1758;p92"/>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59" name="Google Shape;1759;p92"/>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60" name="Google Shape;1760;p92"/>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761" name="Google Shape;1761;p9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861292" y="4583450"/>
            <a:ext cx="450522" cy="337727"/>
          </a:xfrm>
          <a:prstGeom prst="rect">
            <a:avLst/>
          </a:prstGeom>
          <a:noFill/>
          <a:ln>
            <a:noFill/>
          </a:ln>
        </p:spPr>
      </p:pic>
      <p:pic>
        <p:nvPicPr>
          <p:cNvPr id="1762" name="Google Shape;1762;p9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758903" y="4466931"/>
            <a:ext cx="586680" cy="532141"/>
          </a:xfrm>
          <a:prstGeom prst="rect">
            <a:avLst/>
          </a:prstGeom>
          <a:noFill/>
          <a:ln>
            <a:noFill/>
          </a:ln>
        </p:spPr>
      </p:pic>
      <p:pic>
        <p:nvPicPr>
          <p:cNvPr id="1763" name="Google Shape;1763;p9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230782" y="4532366"/>
            <a:ext cx="388810" cy="388810"/>
          </a:xfrm>
          <a:prstGeom prst="rect">
            <a:avLst/>
          </a:prstGeom>
          <a:noFill/>
          <a:ln>
            <a:noFill/>
          </a:ln>
        </p:spPr>
      </p:pic>
      <p:pic>
        <p:nvPicPr>
          <p:cNvPr id="1764" name="Google Shape;1764;p92"/>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4602398" y="4537586"/>
            <a:ext cx="388810" cy="388810"/>
          </a:xfrm>
          <a:prstGeom prst="rect">
            <a:avLst/>
          </a:prstGeom>
          <a:noFill/>
          <a:ln>
            <a:noFill/>
          </a:ln>
        </p:spPr>
      </p:pic>
      <p:sp>
        <p:nvSpPr>
          <p:cNvPr id="1765" name="Google Shape;1765;p92"/>
          <p:cNvSpPr txBox="1"/>
          <p:nvPr/>
        </p:nvSpPr>
        <p:spPr>
          <a:xfrm>
            <a:off x="12268095" y="4597880"/>
            <a:ext cx="1089022" cy="3230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766" name="Google Shape;1766;p92"/>
          <p:cNvSpPr txBox="1"/>
          <p:nvPr/>
        </p:nvSpPr>
        <p:spPr>
          <a:xfrm>
            <a:off x="12271434" y="5086075"/>
            <a:ext cx="1560031"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767" name="Google Shape;1767;p92"/>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5559064" y="5059194"/>
            <a:ext cx="780101" cy="501183"/>
          </a:xfrm>
          <a:prstGeom prst="rect">
            <a:avLst/>
          </a:prstGeom>
          <a:noFill/>
          <a:ln>
            <a:noFill/>
          </a:ln>
        </p:spPr>
      </p:pic>
      <p:pic>
        <p:nvPicPr>
          <p:cNvPr id="1768" name="Google Shape;1768;p9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98561" y="5175178"/>
            <a:ext cx="660713" cy="346312"/>
          </a:xfrm>
          <a:prstGeom prst="rect">
            <a:avLst/>
          </a:prstGeom>
          <a:noFill/>
          <a:ln>
            <a:noFill/>
          </a:ln>
        </p:spPr>
      </p:pic>
      <p:pic>
        <p:nvPicPr>
          <p:cNvPr id="1769" name="Google Shape;1769;p9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168688" y="5128784"/>
            <a:ext cx="447494" cy="447494"/>
          </a:xfrm>
          <a:prstGeom prst="rect">
            <a:avLst/>
          </a:prstGeom>
          <a:noFill/>
          <a:ln>
            <a:noFill/>
          </a:ln>
        </p:spPr>
      </p:pic>
      <p:pic>
        <p:nvPicPr>
          <p:cNvPr id="1770" name="Google Shape;1770;p92"/>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624817" y="5139669"/>
            <a:ext cx="447494" cy="447494"/>
          </a:xfrm>
          <a:prstGeom prst="rect">
            <a:avLst/>
          </a:prstGeom>
          <a:noFill/>
          <a:ln>
            <a:noFill/>
          </a:ln>
        </p:spPr>
      </p:pic>
      <p:pic>
        <p:nvPicPr>
          <p:cNvPr id="1771" name="Google Shape;1771;p9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311900" y="5683987"/>
            <a:ext cx="986497" cy="493248"/>
          </a:xfrm>
          <a:prstGeom prst="rect">
            <a:avLst/>
          </a:prstGeom>
          <a:noFill/>
          <a:ln>
            <a:noFill/>
          </a:ln>
        </p:spPr>
      </p:pic>
      <p:pic>
        <p:nvPicPr>
          <p:cNvPr id="1772" name="Google Shape;1772;p92"/>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3470940" y="5834636"/>
            <a:ext cx="645572" cy="229013"/>
          </a:xfrm>
          <a:prstGeom prst="rect">
            <a:avLst/>
          </a:prstGeom>
          <a:noFill/>
          <a:ln>
            <a:noFill/>
          </a:ln>
        </p:spPr>
      </p:pic>
      <p:pic>
        <p:nvPicPr>
          <p:cNvPr id="1773" name="Google Shape;1773;p92" descr="Image result for splunk logo"/>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5493785" y="5863817"/>
            <a:ext cx="904967" cy="273759"/>
          </a:xfrm>
          <a:prstGeom prst="rect">
            <a:avLst/>
          </a:prstGeom>
          <a:noFill/>
          <a:ln>
            <a:noFill/>
          </a:ln>
        </p:spPr>
      </p:pic>
      <p:pic>
        <p:nvPicPr>
          <p:cNvPr id="1774" name="Google Shape;1774;p92"/>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708351" y="6510060"/>
            <a:ext cx="542496" cy="542494"/>
          </a:xfrm>
          <a:prstGeom prst="rect">
            <a:avLst/>
          </a:prstGeom>
          <a:noFill/>
          <a:ln>
            <a:noFill/>
          </a:ln>
        </p:spPr>
      </p:pic>
      <p:sp>
        <p:nvSpPr>
          <p:cNvPr id="1775" name="Google Shape;1775;p92"/>
          <p:cNvSpPr txBox="1"/>
          <p:nvPr/>
        </p:nvSpPr>
        <p:spPr>
          <a:xfrm>
            <a:off x="12419541" y="7114427"/>
            <a:ext cx="1228025"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776" name="Google Shape;1776;p92"/>
          <p:cNvPicPr preferRelativeResize="0"/>
          <p:nvPr/>
        </p:nvPicPr>
        <p:blipFill rotWithShape="1">
          <a:blip r:embed="rId15">
            <a:alphaModFix/>
          </a:blip>
          <a:srcRect/>
          <a:stretch/>
        </p:blipFill>
        <p:spPr>
          <a:xfrm>
            <a:off x="16240462" y="6574760"/>
            <a:ext cx="707151" cy="413125"/>
          </a:xfrm>
          <a:prstGeom prst="rect">
            <a:avLst/>
          </a:prstGeom>
          <a:noFill/>
          <a:ln>
            <a:noFill/>
          </a:ln>
        </p:spPr>
      </p:pic>
      <p:sp>
        <p:nvSpPr>
          <p:cNvPr id="1777" name="Google Shape;1777;p92"/>
          <p:cNvSpPr txBox="1"/>
          <p:nvPr/>
        </p:nvSpPr>
        <p:spPr>
          <a:xfrm>
            <a:off x="15730306" y="7098370"/>
            <a:ext cx="1727535" cy="5080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778" name="Google Shape;1778;p92"/>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217530" y="6322036"/>
            <a:ext cx="1142600" cy="563488"/>
          </a:xfrm>
          <a:prstGeom prst="rect">
            <a:avLst/>
          </a:prstGeom>
          <a:noFill/>
          <a:ln>
            <a:noFill/>
          </a:ln>
        </p:spPr>
      </p:pic>
      <p:pic>
        <p:nvPicPr>
          <p:cNvPr id="1779" name="Google Shape;1779;p92"/>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4327525" y="7222811"/>
            <a:ext cx="863114" cy="258935"/>
          </a:xfrm>
          <a:prstGeom prst="rect">
            <a:avLst/>
          </a:prstGeom>
          <a:noFill/>
          <a:ln>
            <a:noFill/>
          </a:ln>
        </p:spPr>
      </p:pic>
      <p:pic>
        <p:nvPicPr>
          <p:cNvPr id="1780" name="Google Shape;1780;p92"/>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4643463" y="6809533"/>
            <a:ext cx="293159" cy="307313"/>
          </a:xfrm>
          <a:prstGeom prst="rect">
            <a:avLst/>
          </a:prstGeom>
          <a:noFill/>
          <a:ln>
            <a:noFill/>
          </a:ln>
        </p:spPr>
      </p:pic>
      <p:grpSp>
        <p:nvGrpSpPr>
          <p:cNvPr id="1781" name="Google Shape;1781;p92"/>
          <p:cNvGrpSpPr/>
          <p:nvPr/>
        </p:nvGrpSpPr>
        <p:grpSpPr>
          <a:xfrm>
            <a:off x="10500405" y="7641035"/>
            <a:ext cx="4317779" cy="281178"/>
            <a:chOff x="1906772" y="5658705"/>
            <a:chExt cx="4974300" cy="145409"/>
          </a:xfrm>
        </p:grpSpPr>
        <p:cxnSp>
          <p:nvCxnSpPr>
            <p:cNvPr id="1782" name="Google Shape;1782;p92"/>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783" name="Google Shape;1783;p92"/>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784" name="Google Shape;1784;p92"/>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785" name="Google Shape;1785;p92"/>
          <p:cNvGrpSpPr/>
          <p:nvPr/>
        </p:nvGrpSpPr>
        <p:grpSpPr>
          <a:xfrm>
            <a:off x="10191402" y="7641026"/>
            <a:ext cx="6397803" cy="426555"/>
            <a:chOff x="1720352" y="5658670"/>
            <a:chExt cx="7031700" cy="295563"/>
          </a:xfrm>
        </p:grpSpPr>
        <p:cxnSp>
          <p:nvCxnSpPr>
            <p:cNvPr id="1786" name="Google Shape;1786;p92"/>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787" name="Google Shape;1787;p92"/>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788" name="Google Shape;1788;p92"/>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789" name="Google Shape;1789;p92"/>
          <p:cNvSpPr/>
          <p:nvPr/>
        </p:nvSpPr>
        <p:spPr>
          <a:xfrm>
            <a:off x="9250432" y="5345590"/>
            <a:ext cx="2102542" cy="2154543"/>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90" name="Google Shape;1790;p92"/>
          <p:cNvGrpSpPr/>
          <p:nvPr/>
        </p:nvGrpSpPr>
        <p:grpSpPr>
          <a:xfrm>
            <a:off x="9329177" y="4663416"/>
            <a:ext cx="1986540" cy="2680035"/>
            <a:chOff x="5555802" y="2797993"/>
            <a:chExt cx="1191900" cy="1607989"/>
          </a:xfrm>
        </p:grpSpPr>
        <p:pic>
          <p:nvPicPr>
            <p:cNvPr id="1791" name="Google Shape;1791;p92" descr="A close up of a logo&#10;&#10;Description automatically generated"/>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613262" y="3401611"/>
              <a:ext cx="1119633" cy="248082"/>
            </a:xfrm>
            <a:prstGeom prst="rect">
              <a:avLst/>
            </a:prstGeom>
            <a:noFill/>
            <a:ln>
              <a:noFill/>
            </a:ln>
          </p:spPr>
        </p:pic>
        <p:pic>
          <p:nvPicPr>
            <p:cNvPr id="1792" name="Google Shape;1792;p92"/>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732475" y="3785596"/>
              <a:ext cx="881208" cy="277874"/>
            </a:xfrm>
            <a:prstGeom prst="rect">
              <a:avLst/>
            </a:prstGeom>
            <a:noFill/>
            <a:ln>
              <a:noFill/>
            </a:ln>
          </p:spPr>
        </p:pic>
        <p:sp>
          <p:nvSpPr>
            <p:cNvPr id="1793" name="Google Shape;1793;p92"/>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794" name="Google Shape;1794;p92"/>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5869098" y="2797993"/>
              <a:ext cx="569333" cy="348571"/>
            </a:xfrm>
            <a:prstGeom prst="rect">
              <a:avLst/>
            </a:prstGeom>
            <a:noFill/>
            <a:ln>
              <a:noFill/>
            </a:ln>
          </p:spPr>
        </p:pic>
      </p:grpSp>
      <p:pic>
        <p:nvPicPr>
          <p:cNvPr id="1795" name="Google Shape;1795;p92"/>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6500998" y="4525040"/>
            <a:ext cx="379209" cy="436722"/>
          </a:xfrm>
          <a:prstGeom prst="rect">
            <a:avLst/>
          </a:prstGeom>
          <a:noFill/>
          <a:ln>
            <a:noFill/>
          </a:ln>
        </p:spPr>
      </p:pic>
      <p:pic>
        <p:nvPicPr>
          <p:cNvPr id="1796" name="Google Shape;1796;p92"/>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6231544" y="5109488"/>
            <a:ext cx="497662" cy="497662"/>
          </a:xfrm>
          <a:prstGeom prst="rect">
            <a:avLst/>
          </a:prstGeom>
          <a:noFill/>
          <a:ln>
            <a:noFill/>
          </a:ln>
        </p:spPr>
      </p:pic>
      <p:pic>
        <p:nvPicPr>
          <p:cNvPr id="1797" name="Google Shape;1797;p92"/>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16799533" y="5115306"/>
            <a:ext cx="478498" cy="478498"/>
          </a:xfrm>
          <a:prstGeom prst="rect">
            <a:avLst/>
          </a:prstGeom>
          <a:noFill/>
          <a:ln>
            <a:noFill/>
          </a:ln>
        </p:spPr>
      </p:pic>
      <p:pic>
        <p:nvPicPr>
          <p:cNvPr id="1798" name="Google Shape;1798;p92"/>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16594139" y="5730546"/>
            <a:ext cx="752116" cy="440180"/>
          </a:xfrm>
          <a:prstGeom prst="rect">
            <a:avLst/>
          </a:prstGeom>
          <a:noFill/>
          <a:ln>
            <a:noFill/>
          </a:ln>
        </p:spPr>
      </p:pic>
      <p:sp>
        <p:nvSpPr>
          <p:cNvPr id="1799" name="Google Shape;1799;p92"/>
          <p:cNvSpPr txBox="1"/>
          <p:nvPr/>
        </p:nvSpPr>
        <p:spPr>
          <a:xfrm>
            <a:off x="12277077" y="5695175"/>
            <a:ext cx="1253100" cy="507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1500">
                <a:latin typeface="Trebuchet MS"/>
                <a:ea typeface="Trebuchet MS"/>
                <a:cs typeface="Trebuchet MS"/>
                <a:sym typeface="Trebuchet MS"/>
              </a:rPr>
              <a:t>SIEM/IDS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93"/>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805" name="Google Shape;1805;p93"/>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06" name="Google Shape;1806;p93"/>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807" name="Google Shape;1807;p93"/>
          <p:cNvGrpSpPr/>
          <p:nvPr/>
        </p:nvGrpSpPr>
        <p:grpSpPr>
          <a:xfrm>
            <a:off x="1651542" y="6069500"/>
            <a:ext cx="8410983" cy="1925150"/>
            <a:chOff x="1651542" y="6069500"/>
            <a:chExt cx="8410983" cy="1925150"/>
          </a:xfrm>
        </p:grpSpPr>
        <p:sp>
          <p:nvSpPr>
            <p:cNvPr id="1808" name="Google Shape;1808;p93"/>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809" name="Google Shape;1809;p93"/>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810" name="Google Shape;1810;p93"/>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811" name="Google Shape;1811;p93"/>
          <p:cNvGrpSpPr/>
          <p:nvPr/>
        </p:nvGrpSpPr>
        <p:grpSpPr>
          <a:xfrm>
            <a:off x="1651550" y="6069500"/>
            <a:ext cx="5552775" cy="860412"/>
            <a:chOff x="1651550" y="6069500"/>
            <a:chExt cx="5552775" cy="860412"/>
          </a:xfrm>
        </p:grpSpPr>
        <p:sp>
          <p:nvSpPr>
            <p:cNvPr id="1812" name="Google Shape;1812;p93"/>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813" name="Google Shape;1813;p93"/>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814" name="Google Shape;1814;p93"/>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815" name="Google Shape;1815;p93"/>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816" name="Google Shape;1816;p93"/>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817" name="Google Shape;1817;p93"/>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p9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823" name="Google Shape;1823;p9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824" name="Google Shape;1824;p94"/>
          <p:cNvGraphicFramePr/>
          <p:nvPr/>
        </p:nvGraphicFramePr>
        <p:xfrm>
          <a:off x="838227" y="2919412"/>
          <a:ext cx="10447000" cy="6169225"/>
        </p:xfrm>
        <a:graphic>
          <a:graphicData uri="http://schemas.openxmlformats.org/drawingml/2006/table">
            <a:tbl>
              <a:tblPr>
                <a:noFill/>
                <a:tableStyleId>{F731C2B8-8AE6-4EF2-9A10-CD42B371F1FB}</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228600" marR="0" lvl="0" indent="0" algn="l"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DGA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Network Mapping</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Asset Classification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Phishing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55975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Security Alert Analysis</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15100">
                <a:tc>
                  <a:txBody>
                    <a:bodyPr/>
                    <a:lstStyle/>
                    <a:p>
                      <a:pPr marL="228600" marR="0" lvl="0" indent="0" algn="l" rtl="0">
                        <a:spcBef>
                          <a:spcPts val="0"/>
                        </a:spcBef>
                        <a:spcAft>
                          <a:spcPts val="0"/>
                        </a:spcAft>
                        <a:buClr>
                          <a:schemeClr val="dk2"/>
                        </a:buClr>
                        <a:buSzPts val="1000"/>
                        <a:buFont typeface="Arial"/>
                        <a:buNone/>
                      </a:pPr>
                      <a:r>
                        <a:rPr lang="en-US" sz="1600" b="1">
                          <a:solidFill>
                            <a:srgbClr val="868686"/>
                          </a:solidFill>
                        </a:rPr>
                        <a:t>Splunk Integration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CLX Query</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cyBERT</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Streaming ready</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GPU Subword Tokenizer</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Now in cuDF</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IPv4</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DNS</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bl>
          </a:graphicData>
        </a:graphic>
      </p:graphicFrame>
      <p:pic>
        <p:nvPicPr>
          <p:cNvPr id="1825" name="Google Shape;1825;p94"/>
          <p:cNvPicPr preferRelativeResize="0"/>
          <p:nvPr/>
        </p:nvPicPr>
        <p:blipFill rotWithShape="1">
          <a:blip r:embed="rId3">
            <a:alphaModFix/>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826" name="Google Shape;1826;p94"/>
          <p:cNvPicPr preferRelativeResize="0"/>
          <p:nvPr/>
        </p:nvPicPr>
        <p:blipFill rotWithShape="1">
          <a:blip r:embed="rId4">
            <a:alphaModFix/>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827" name="Google Shape;1827;p94"/>
          <p:cNvPicPr preferRelativeResize="0"/>
          <p:nvPr/>
        </p:nvPicPr>
        <p:blipFill rotWithShape="1">
          <a:blip r:embed="rId5">
            <a:alphaModFix/>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828" name="Google Shape;1828;p94"/>
          <p:cNvPicPr preferRelativeResize="0"/>
          <p:nvPr/>
        </p:nvPicPr>
        <p:blipFill rotWithShape="1">
          <a:blip r:embed="rId6">
            <a:alphaModFix/>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829" name="Google Shape;1829;p94"/>
          <p:cNvPicPr preferRelativeResize="0"/>
          <p:nvPr/>
        </p:nvPicPr>
        <p:blipFill rotWithShape="1">
          <a:blip r:embed="rId7">
            <a:alphaModFix/>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9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835" name="Google Shape;1835;p95"/>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a:t>
            </a:r>
            <a:r>
              <a:rPr lang="en-US"/>
              <a:t>subword</a:t>
            </a:r>
            <a:r>
              <a:rPr lang="en-US">
                <a:latin typeface="Trebuchet MS"/>
                <a:ea typeface="Trebuchet MS"/>
                <a:cs typeface="Trebuchet MS"/>
                <a:sym typeface="Trebuchet MS"/>
              </a:rPr>
              <a:t> tokenizer that supports non-truncation of logs/sentences</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Streaming-ready version now available on the CLX GitHub repo (uses cuStreamz and accelerated Kafka reading)</a:t>
            </a:r>
            <a:endParaRPr/>
          </a:p>
        </p:txBody>
      </p:sp>
      <p:sp>
        <p:nvSpPr>
          <p:cNvPr id="1836" name="Google Shape;1836;p9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837" name="Google Shape;1837;p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25525" y="6839250"/>
            <a:ext cx="1654024" cy="2763174"/>
          </a:xfrm>
          <a:prstGeom prst="rect">
            <a:avLst/>
          </a:prstGeom>
          <a:noFill/>
          <a:ln>
            <a:noFill/>
          </a:ln>
        </p:spPr>
      </p:pic>
      <p:sp>
        <p:nvSpPr>
          <p:cNvPr id="1838" name="Google Shape;1838;p95"/>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839" name="Google Shape;1839;p9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936723" y="6958097"/>
            <a:ext cx="4044293" cy="2763182"/>
          </a:xfrm>
          <a:prstGeom prst="rect">
            <a:avLst/>
          </a:prstGeom>
          <a:noFill/>
          <a:ln>
            <a:noFill/>
          </a:ln>
        </p:spPr>
      </p:pic>
      <p:pic>
        <p:nvPicPr>
          <p:cNvPr id="1840" name="Google Shape;1840;p9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33575" y="6958096"/>
            <a:ext cx="4044294" cy="2763184"/>
          </a:xfrm>
          <a:prstGeom prst="rect">
            <a:avLst/>
          </a:prstGeom>
          <a:noFill/>
          <a:ln>
            <a:noFill/>
          </a:ln>
        </p:spPr>
      </p:pic>
      <p:sp>
        <p:nvSpPr>
          <p:cNvPr id="1841" name="Google Shape;1841;p95"/>
          <p:cNvSpPr txBox="1"/>
          <p:nvPr/>
        </p:nvSpPr>
        <p:spPr>
          <a:xfrm>
            <a:off x="6557222"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dirty="0">
                <a:solidFill>
                  <a:schemeClr val="lt2"/>
                </a:solidFill>
                <a:latin typeface="Trebuchet MS"/>
                <a:ea typeface="Trebuchet MS"/>
                <a:cs typeface="Trebuchet MS"/>
                <a:sym typeface="Trebuchet MS"/>
              </a:rPr>
              <a:t>Log Parsing with Inserted Values</a:t>
            </a:r>
            <a:endParaRPr sz="2333" dirty="0">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9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847" name="Google Shape;1847;p96"/>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Over 316x faster than Python-based Hugging Face tokenizer</a:t>
            </a:r>
            <a:br>
              <a:rPr lang="en-US"/>
            </a:br>
            <a:endParaRPr/>
          </a:p>
          <a:p>
            <a:pPr marL="457200" lvl="0" indent="-381000" algn="l" rtl="0">
              <a:lnSpc>
                <a:spcPct val="90000"/>
              </a:lnSpc>
              <a:spcBef>
                <a:spcPts val="0"/>
              </a:spcBef>
              <a:spcAft>
                <a:spcPts val="0"/>
              </a:spcAft>
              <a:buSzPts val="2400"/>
              <a:buChar char="▸"/>
            </a:pPr>
            <a:r>
              <a:rPr lang="en-US"/>
              <a:t>Nearly 17x faster than new Rust-based Hugging Face tokenizer</a:t>
            </a:r>
            <a:endParaRPr/>
          </a:p>
        </p:txBody>
      </p:sp>
      <p:sp>
        <p:nvSpPr>
          <p:cNvPr id="1848" name="Google Shape;1848;p9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849" name="Google Shape;1849;p96"/>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850" name="Google Shape;1850;p96"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705350" y="3507625"/>
            <a:ext cx="8752125" cy="5834426"/>
          </a:xfrm>
          <a:prstGeom prst="rect">
            <a:avLst/>
          </a:prstGeom>
          <a:noFill/>
          <a:ln>
            <a:noFill/>
          </a:ln>
        </p:spPr>
      </p:pic>
      <p:sp>
        <p:nvSpPr>
          <p:cNvPr id="1851" name="Google Shape;1851;p96"/>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5"/>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06" name="Google Shape;606;p25"/>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7" name="Google Shape;607;p25"/>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8" name="Google Shape;608;p25"/>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9" name="Google Shape;609;p25"/>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10" name="Google Shape;610;p25"/>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1" name="Google Shape;611;p25"/>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2" name="Google Shape;612;p25"/>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3" name="Google Shape;613;p25"/>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4" name="Google Shape;614;p25"/>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5" name="Google Shape;615;p25"/>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6" name="Google Shape;616;p25"/>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7" name="Google Shape;617;p25"/>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8" name="Google Shape;618;p25"/>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9" name="Google Shape;619;p25"/>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0" name="Google Shape;620;p25"/>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21" name="Google Shape;621;p25"/>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2" name="Google Shape;622;p25"/>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3" name="Google Shape;623;p25"/>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24" name="Google Shape;624;p25"/>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5" name="Google Shape;625;p25"/>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6" name="Google Shape;626;p25"/>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27" name="Google Shape;627;p25"/>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28" name="Google Shape;628;p25"/>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629" name="Google Shape;629;p25"/>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630" name="Google Shape;630;p25"/>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631" name="Google Shape;631;p25"/>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632" name="Google Shape;632;p2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633" name="Google Shape;633;p2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634" name="Google Shape;634;p25"/>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635" name="Google Shape;635;p25"/>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636" name="Google Shape;636;p25"/>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637" name="Google Shape;637;p25"/>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638" name="Google Shape;638;p25"/>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639" name="Google Shape;639;p25"/>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640" name="Google Shape;640;p25"/>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41" name="Google Shape;641;p25"/>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642" name="Google Shape;642;p25"/>
          <p:cNvGrpSpPr/>
          <p:nvPr/>
        </p:nvGrpSpPr>
        <p:grpSpPr>
          <a:xfrm>
            <a:off x="445988" y="2668005"/>
            <a:ext cx="17289990" cy="5373023"/>
            <a:chOff x="527497" y="2667980"/>
            <a:chExt cx="17289990" cy="5373023"/>
          </a:xfrm>
        </p:grpSpPr>
        <p:sp>
          <p:nvSpPr>
            <p:cNvPr id="643" name="Google Shape;643;p25"/>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4" name="Google Shape;644;p25"/>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5" name="Google Shape;645;p25"/>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6" name="Google Shape;646;p25"/>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97"/>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1857" name="Google Shape;1857;p97"/>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1858" name="Google Shape;1858;p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8325" y="3711373"/>
            <a:ext cx="13342461" cy="5680689"/>
          </a:xfrm>
          <a:prstGeom prst="rect">
            <a:avLst/>
          </a:prstGeom>
          <a:noFill/>
          <a:ln>
            <a:noFill/>
          </a:ln>
        </p:spPr>
      </p:pic>
      <p:sp>
        <p:nvSpPr>
          <p:cNvPr id="1859" name="Google Shape;1859;p97"/>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1860" name="Google Shape;1860;p97"/>
          <p:cNvGrpSpPr/>
          <p:nvPr/>
        </p:nvGrpSpPr>
        <p:grpSpPr>
          <a:xfrm>
            <a:off x="1986031" y="6192865"/>
            <a:ext cx="12691754" cy="1991040"/>
            <a:chOff x="2979914" y="4002168"/>
            <a:chExt cx="7614900" cy="1194600"/>
          </a:xfrm>
        </p:grpSpPr>
        <p:sp>
          <p:nvSpPr>
            <p:cNvPr id="1861" name="Google Shape;1861;p97"/>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862" name="Google Shape;1862;p97"/>
            <p:cNvPicPr preferRelativeResize="0"/>
            <p:nvPr/>
          </p:nvPicPr>
          <p:blipFill rotWithShape="1">
            <a:blip r:embed="rId4">
              <a:alphaModFix/>
            </a:blip>
            <a:srcRect/>
            <a:stretch/>
          </p:blipFill>
          <p:spPr>
            <a:xfrm>
              <a:off x="3100244" y="4125120"/>
              <a:ext cx="7374208" cy="948615"/>
            </a:xfrm>
            <a:prstGeom prst="rect">
              <a:avLst/>
            </a:prstGeom>
            <a:noFill/>
            <a:ln>
              <a:noFill/>
            </a:ln>
          </p:spPr>
        </p:pic>
      </p:grpSp>
      <p:pic>
        <p:nvPicPr>
          <p:cNvPr id="1863" name="Google Shape;1863;p97"/>
          <p:cNvPicPr preferRelativeResize="0"/>
          <p:nvPr/>
        </p:nvPicPr>
        <p:blipFill rotWithShape="1">
          <a:blip r:embed="rId5">
            <a:alphaModFix/>
          </a:blip>
          <a:srcRect/>
          <a:stretch/>
        </p:blipFill>
        <p:spPr>
          <a:xfrm>
            <a:off x="14898909" y="4545435"/>
            <a:ext cx="2806320" cy="841897"/>
          </a:xfrm>
          <a:prstGeom prst="rect">
            <a:avLst/>
          </a:prstGeom>
          <a:noFill/>
          <a:ln>
            <a:noFill/>
          </a:ln>
        </p:spPr>
      </p:pic>
      <p:pic>
        <p:nvPicPr>
          <p:cNvPr id="1864" name="Google Shape;1864;p97"/>
          <p:cNvPicPr preferRelativeResize="0"/>
          <p:nvPr/>
        </p:nvPicPr>
        <p:blipFill rotWithShape="1">
          <a:blip r:embed="rId6">
            <a:alphaModFix/>
          </a:blip>
          <a:srcRect/>
          <a:stretch/>
        </p:blipFill>
        <p:spPr>
          <a:xfrm>
            <a:off x="14311727" y="3113308"/>
            <a:ext cx="3980682" cy="1463727"/>
          </a:xfrm>
          <a:prstGeom prst="rect">
            <a:avLst/>
          </a:prstGeom>
          <a:noFill/>
          <a:ln>
            <a:noFill/>
          </a:ln>
        </p:spPr>
      </p:pic>
      <p:pic>
        <p:nvPicPr>
          <p:cNvPr id="1865" name="Google Shape;1865;p97"/>
          <p:cNvPicPr preferRelativeResize="0"/>
          <p:nvPr/>
        </p:nvPicPr>
        <p:blipFill rotWithShape="1">
          <a:blip r:embed="rId7">
            <a:alphaModFix/>
          </a:blip>
          <a:srcRect/>
          <a:stretch/>
        </p:blipFill>
        <p:spPr>
          <a:xfrm>
            <a:off x="15304042" y="5784979"/>
            <a:ext cx="1996050" cy="1225347"/>
          </a:xfrm>
          <a:prstGeom prst="rect">
            <a:avLst/>
          </a:prstGeom>
          <a:noFill/>
          <a:ln>
            <a:noFill/>
          </a:ln>
        </p:spPr>
      </p:pic>
      <p:cxnSp>
        <p:nvCxnSpPr>
          <p:cNvPr id="1866" name="Google Shape;1866;p97"/>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1867" name="Google Shape;1867;p97"/>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98"/>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77"/>
        <p:cNvGrpSpPr/>
        <p:nvPr/>
      </p:nvGrpSpPr>
      <p:grpSpPr>
        <a:xfrm>
          <a:off x="0" y="0"/>
          <a:ext cx="0" cy="0"/>
          <a:chOff x="0" y="0"/>
          <a:chExt cx="0" cy="0"/>
        </a:xfrm>
      </p:grpSpPr>
      <p:sp>
        <p:nvSpPr>
          <p:cNvPr id="1878" name="Google Shape;1878;p9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cuXfilter</a:t>
            </a:r>
            <a:endParaRPr/>
          </a:p>
        </p:txBody>
      </p:sp>
      <p:sp>
        <p:nvSpPr>
          <p:cNvPr id="1879" name="Google Shape;1879;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1880" name="Google Shape;1880;p9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39800" y="3855750"/>
            <a:ext cx="7637976" cy="4296351"/>
          </a:xfrm>
          <a:prstGeom prst="rect">
            <a:avLst/>
          </a:prstGeom>
          <a:noFill/>
          <a:ln>
            <a:noFill/>
          </a:ln>
        </p:spPr>
      </p:pic>
      <p:sp>
        <p:nvSpPr>
          <p:cNvPr id="1881" name="Google Shape;1881;p9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to be easy to </a:t>
            </a:r>
            <a:r>
              <a:rPr lang="en-US" u="sng">
                <a:solidFill>
                  <a:srgbClr val="999999"/>
                </a:solidFill>
                <a:hlinkClick r:id="rId5">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p:txBody>
      </p:sp>
      <p:sp>
        <p:nvSpPr>
          <p:cNvPr id="1882" name="Google Shape;1882;p99"/>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0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1888" name="Google Shape;1888;p10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1889" name="Google Shape;1889;p10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50525" y="3283268"/>
            <a:ext cx="7579075" cy="5827408"/>
          </a:xfrm>
          <a:prstGeom prst="rect">
            <a:avLst/>
          </a:prstGeom>
          <a:noFill/>
          <a:ln>
            <a:noFill/>
          </a:ln>
        </p:spPr>
      </p:pic>
      <p:sp>
        <p:nvSpPr>
          <p:cNvPr id="1890" name="Google Shape;1890;p100"/>
          <p:cNvSpPr txBox="1">
            <a:spLocks noGrp="1"/>
          </p:cNvSpPr>
          <p:nvPr>
            <p:ph type="body" idx="1"/>
          </p:nvPr>
        </p:nvSpPr>
        <p:spPr>
          <a:xfrm>
            <a:off x="861250" y="3845954"/>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is RAPIDS accelerated, combining the ease-of-use development and deployment of Dash apps with the compute speed of RAPIDS. Work continues to optimize Plotly’s API for even deeper RAPIDS integration. </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5">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1891" name="Google Shape;1891;p100"/>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pic>
        <p:nvPicPr>
          <p:cNvPr id="1892" name="Google Shape;1892;p100" descr="A picture containing food&#10;&#10;Description automatically generated"/>
          <p:cNvPicPr preferRelativeResize="0"/>
          <p:nvPr/>
        </p:nvPicPr>
        <p:blipFill rotWithShape="1">
          <a:blip r:embed="rId7">
            <a:alphaModFix/>
          </a:blip>
          <a:srcRect t="34133" b="32417"/>
          <a:stretch/>
        </p:blipFill>
        <p:spPr>
          <a:xfrm>
            <a:off x="877275" y="3215351"/>
            <a:ext cx="2918625" cy="732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10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Community</a:t>
            </a:r>
            <a:endParaRPr/>
          </a:p>
        </p:txBody>
      </p:sp>
      <p:sp>
        <p:nvSpPr>
          <p:cNvPr id="1898" name="Google Shape;1898;p10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pic>
        <p:nvPicPr>
          <p:cNvPr id="1899" name="Google Shape;1899;p1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14757" y="3749250"/>
            <a:ext cx="7740150" cy="4512500"/>
          </a:xfrm>
          <a:prstGeom prst="rect">
            <a:avLst/>
          </a:prstGeom>
          <a:noFill/>
          <a:ln>
            <a:noFill/>
          </a:ln>
        </p:spPr>
      </p:pic>
      <p:sp>
        <p:nvSpPr>
          <p:cNvPr id="1900" name="Google Shape;1900;p101"/>
          <p:cNvSpPr txBox="1"/>
          <p:nvPr/>
        </p:nvSpPr>
        <p:spPr>
          <a:xfrm>
            <a:off x="11388550" y="84254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pic>
        <p:nvPicPr>
          <p:cNvPr id="1901" name="Google Shape;1901;p101" descr="A picture containing drawing&#10;&#10;Description automatically generated"/>
          <p:cNvPicPr preferRelativeResize="0"/>
          <p:nvPr/>
        </p:nvPicPr>
        <p:blipFill rotWithShape="1">
          <a:blip r:embed="rId5">
            <a:alphaModFix/>
          </a:blip>
          <a:srcRect/>
          <a:stretch/>
        </p:blipFill>
        <p:spPr>
          <a:xfrm>
            <a:off x="623685" y="6100280"/>
            <a:ext cx="2812104" cy="464074"/>
          </a:xfrm>
          <a:prstGeom prst="rect">
            <a:avLst/>
          </a:prstGeom>
          <a:noFill/>
          <a:ln>
            <a:noFill/>
          </a:ln>
        </p:spPr>
      </p:pic>
      <p:pic>
        <p:nvPicPr>
          <p:cNvPr id="1902" name="Google Shape;1902;p101" descr="A picture containing drawing&#10;&#10;Description automatically generated"/>
          <p:cNvPicPr preferRelativeResize="0"/>
          <p:nvPr/>
        </p:nvPicPr>
        <p:blipFill rotWithShape="1">
          <a:blip r:embed="rId6">
            <a:alphaModFix/>
          </a:blip>
          <a:srcRect/>
          <a:stretch/>
        </p:blipFill>
        <p:spPr>
          <a:xfrm>
            <a:off x="5426124" y="6119751"/>
            <a:ext cx="1564261" cy="464075"/>
          </a:xfrm>
          <a:prstGeom prst="rect">
            <a:avLst/>
          </a:prstGeom>
          <a:noFill/>
          <a:ln>
            <a:noFill/>
          </a:ln>
        </p:spPr>
      </p:pic>
      <p:pic>
        <p:nvPicPr>
          <p:cNvPr id="1903" name="Google Shape;1903;p101" descr="A close up of a sign&#10;&#10;Description automatically generated"/>
          <p:cNvPicPr preferRelativeResize="0"/>
          <p:nvPr/>
        </p:nvPicPr>
        <p:blipFill rotWithShape="1">
          <a:blip r:embed="rId7">
            <a:alphaModFix/>
          </a:blip>
          <a:srcRect/>
          <a:stretch/>
        </p:blipFill>
        <p:spPr>
          <a:xfrm>
            <a:off x="625697" y="3114242"/>
            <a:ext cx="3080153" cy="786962"/>
          </a:xfrm>
          <a:prstGeom prst="rect">
            <a:avLst/>
          </a:prstGeom>
          <a:noFill/>
          <a:ln>
            <a:noFill/>
          </a:ln>
        </p:spPr>
      </p:pic>
      <p:pic>
        <p:nvPicPr>
          <p:cNvPr id="1904" name="Google Shape;1904;p101" descr="A picture containing drawing&#10;&#10;Description automatically generated"/>
          <p:cNvPicPr preferRelativeResize="0"/>
          <p:nvPr/>
        </p:nvPicPr>
        <p:blipFill rotWithShape="1">
          <a:blip r:embed="rId8">
            <a:alphaModFix/>
          </a:blip>
          <a:srcRect/>
          <a:stretch/>
        </p:blipFill>
        <p:spPr>
          <a:xfrm>
            <a:off x="5426118" y="3224994"/>
            <a:ext cx="1823709" cy="565458"/>
          </a:xfrm>
          <a:prstGeom prst="rect">
            <a:avLst/>
          </a:prstGeom>
          <a:noFill/>
          <a:ln>
            <a:noFill/>
          </a:ln>
        </p:spPr>
      </p:pic>
      <p:sp>
        <p:nvSpPr>
          <p:cNvPr id="1905" name="Google Shape;1905;p101"/>
          <p:cNvSpPr txBox="1"/>
          <p:nvPr/>
        </p:nvSpPr>
        <p:spPr>
          <a:xfrm>
            <a:off x="625700" y="3790450"/>
            <a:ext cx="43722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to easily annotate and interactively explore data with minimal syntax. Work continues to optimize its API for deeper RAPIDS integration.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holoviews.org</a:t>
            </a:r>
            <a:endParaRPr sz="2000">
              <a:solidFill>
                <a:srgbClr val="A946E0"/>
              </a:solidFill>
              <a:latin typeface="Trebuchet MS"/>
              <a:ea typeface="Trebuchet MS"/>
              <a:cs typeface="Trebuchet MS"/>
              <a:sym typeface="Trebuchet MS"/>
            </a:endParaRPr>
          </a:p>
        </p:txBody>
      </p:sp>
      <p:sp>
        <p:nvSpPr>
          <p:cNvPr id="1906" name="Google Shape;1906;p101"/>
          <p:cNvSpPr txBox="1"/>
          <p:nvPr/>
        </p:nvSpPr>
        <p:spPr>
          <a:xfrm>
            <a:off x="5294577" y="3790450"/>
            <a:ext cx="44817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rgbClr val="666666"/>
                </a:solidFill>
                <a:latin typeface="Trebuchet MS"/>
                <a:ea typeface="Trebuchet MS"/>
                <a:cs typeface="Trebuchet MS"/>
                <a:sym typeface="Trebuchet MS"/>
              </a:rPr>
              <a:t>A higher-level plotting API built on HoloViews, work is ongoing to ensure its features can utilize the RAPIDS integration with HoloViews.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hvplot.holoviz.org</a:t>
            </a:r>
            <a:endParaRPr sz="2000">
              <a:solidFill>
                <a:srgbClr val="A946E0"/>
              </a:solidFill>
              <a:latin typeface="Trebuchet MS"/>
              <a:ea typeface="Trebuchet MS"/>
              <a:cs typeface="Trebuchet MS"/>
              <a:sym typeface="Trebuchet MS"/>
            </a:endParaRPr>
          </a:p>
        </p:txBody>
      </p:sp>
      <p:sp>
        <p:nvSpPr>
          <p:cNvPr id="1907" name="Google Shape;1907;p101"/>
          <p:cNvSpPr txBox="1"/>
          <p:nvPr/>
        </p:nvSpPr>
        <p:spPr>
          <a:xfrm>
            <a:off x="623674" y="6626175"/>
            <a:ext cx="4481700" cy="15696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 dask cuDF for accelerated server-side rendering of extremely high density visualizations. Work continues to optimize more of its features for GPUs.</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datashader.org</a:t>
            </a:r>
            <a:endParaRPr sz="2000">
              <a:latin typeface="Trebuchet MS"/>
              <a:ea typeface="Trebuchet MS"/>
              <a:cs typeface="Trebuchet MS"/>
              <a:sym typeface="Trebuchet MS"/>
            </a:endParaRPr>
          </a:p>
          <a:p>
            <a:pPr marL="0" marR="0" lvl="0" indent="0" algn="l" rtl="0">
              <a:spcBef>
                <a:spcPts val="0"/>
              </a:spcBef>
              <a:spcAft>
                <a:spcPts val="0"/>
              </a:spcAft>
              <a:buNone/>
            </a:pPr>
            <a:endParaRPr sz="2000">
              <a:solidFill>
                <a:srgbClr val="A946E0"/>
              </a:solidFill>
              <a:latin typeface="Trebuchet MS"/>
              <a:ea typeface="Trebuchet MS"/>
              <a:cs typeface="Trebuchet MS"/>
              <a:sym typeface="Trebuchet MS"/>
            </a:endParaRPr>
          </a:p>
        </p:txBody>
      </p:sp>
      <p:sp>
        <p:nvSpPr>
          <p:cNvPr id="1908" name="Google Shape;1908;p101"/>
          <p:cNvSpPr txBox="1"/>
          <p:nvPr/>
        </p:nvSpPr>
        <p:spPr>
          <a:xfrm>
            <a:off x="5294550" y="6626173"/>
            <a:ext cx="4481700" cy="18159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A backbone chart library used throughout the pyViz community, RAPIDS is actively supporting integration development to further its use in GPU accelerated libraries and enhance rendering performance.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bokeh.org</a:t>
            </a:r>
            <a:endParaRPr sz="2000">
              <a:solidFill>
                <a:srgbClr val="A946E0"/>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02"/>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sp>
        <p:nvSpPr>
          <p:cNvPr id="1918" name="Google Shape;1918;p103"/>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1919" name="Google Shape;1919;p103"/>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1920" name="Google Shape;1920;p103"/>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1921" name="Google Shape;1921;p10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32929" y="3293738"/>
            <a:ext cx="1323974" cy="225076"/>
          </a:xfrm>
          <a:prstGeom prst="rect">
            <a:avLst/>
          </a:prstGeom>
          <a:noFill/>
          <a:ln>
            <a:noFill/>
          </a:ln>
        </p:spPr>
      </p:pic>
      <p:pic>
        <p:nvPicPr>
          <p:cNvPr id="1922" name="Google Shape;1922;p10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6264" y="3251850"/>
            <a:ext cx="1033669" cy="321660"/>
          </a:xfrm>
          <a:prstGeom prst="rect">
            <a:avLst/>
          </a:prstGeom>
          <a:noFill/>
          <a:ln>
            <a:noFill/>
          </a:ln>
        </p:spPr>
      </p:pic>
      <p:pic>
        <p:nvPicPr>
          <p:cNvPr id="1923" name="Google Shape;1923;p103"/>
          <p:cNvPicPr preferRelativeResize="0"/>
          <p:nvPr/>
        </p:nvPicPr>
        <p:blipFill rotWithShape="1">
          <a:blip r:embed="rId5" cstate="email">
            <a:alphaModFix/>
            <a:extLst>
              <a:ext uri="{28A0092B-C50C-407E-A947-70E740481C1C}">
                <a14:useLocalDpi xmlns:a14="http://schemas.microsoft.com/office/drawing/2010/main"/>
              </a:ext>
            </a:extLst>
          </a:blip>
          <a:srcRect r="26071" b="56163"/>
          <a:stretch/>
        </p:blipFill>
        <p:spPr>
          <a:xfrm>
            <a:off x="7209294" y="3220923"/>
            <a:ext cx="954966" cy="365456"/>
          </a:xfrm>
          <a:prstGeom prst="rect">
            <a:avLst/>
          </a:prstGeom>
          <a:noFill/>
          <a:ln>
            <a:noFill/>
          </a:ln>
        </p:spPr>
      </p:pic>
      <p:pic>
        <p:nvPicPr>
          <p:cNvPr id="1924" name="Google Shape;1924;p10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623621" y="3155943"/>
            <a:ext cx="1141502" cy="482743"/>
          </a:xfrm>
          <a:prstGeom prst="rect">
            <a:avLst/>
          </a:prstGeom>
          <a:noFill/>
          <a:ln>
            <a:noFill/>
          </a:ln>
        </p:spPr>
      </p:pic>
      <p:pic>
        <p:nvPicPr>
          <p:cNvPr id="1925" name="Google Shape;1925;p10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438959" y="3291860"/>
            <a:ext cx="957959" cy="239489"/>
          </a:xfrm>
          <a:prstGeom prst="rect">
            <a:avLst/>
          </a:prstGeom>
          <a:noFill/>
          <a:ln>
            <a:noFill/>
          </a:ln>
        </p:spPr>
      </p:pic>
      <p:pic>
        <p:nvPicPr>
          <p:cNvPr id="1926" name="Google Shape;1926;p10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3856280" y="3180522"/>
            <a:ext cx="1243069" cy="471416"/>
          </a:xfrm>
          <a:prstGeom prst="rect">
            <a:avLst/>
          </a:prstGeom>
          <a:noFill/>
          <a:ln>
            <a:noFill/>
          </a:ln>
        </p:spPr>
      </p:pic>
      <p:pic>
        <p:nvPicPr>
          <p:cNvPr id="1927" name="Google Shape;1927;p10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15558709" y="3271161"/>
            <a:ext cx="1036046" cy="281085"/>
          </a:xfrm>
          <a:prstGeom prst="rect">
            <a:avLst/>
          </a:prstGeom>
          <a:noFill/>
          <a:ln>
            <a:noFill/>
          </a:ln>
        </p:spPr>
      </p:pic>
      <p:pic>
        <p:nvPicPr>
          <p:cNvPr id="1928" name="Google Shape;1928;p103"/>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3871891" y="5179622"/>
            <a:ext cx="1853046" cy="298224"/>
          </a:xfrm>
          <a:prstGeom prst="rect">
            <a:avLst/>
          </a:prstGeom>
          <a:noFill/>
          <a:ln>
            <a:noFill/>
          </a:ln>
        </p:spPr>
      </p:pic>
      <p:pic>
        <p:nvPicPr>
          <p:cNvPr id="1929" name="Google Shape;1929;p103"/>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7699183" y="4896128"/>
            <a:ext cx="1015969" cy="571482"/>
          </a:xfrm>
          <a:prstGeom prst="rect">
            <a:avLst/>
          </a:prstGeom>
          <a:noFill/>
          <a:ln>
            <a:noFill/>
          </a:ln>
        </p:spPr>
      </p:pic>
      <p:pic>
        <p:nvPicPr>
          <p:cNvPr id="1930" name="Google Shape;1930;p103"/>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9224790" y="5204793"/>
            <a:ext cx="1172852" cy="316670"/>
          </a:xfrm>
          <a:prstGeom prst="rect">
            <a:avLst/>
          </a:prstGeom>
          <a:noFill/>
          <a:ln>
            <a:noFill/>
          </a:ln>
        </p:spPr>
      </p:pic>
      <p:pic>
        <p:nvPicPr>
          <p:cNvPr id="1931" name="Google Shape;1931;p103"/>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0907282" y="5178287"/>
            <a:ext cx="744625" cy="306300"/>
          </a:xfrm>
          <a:prstGeom prst="rect">
            <a:avLst/>
          </a:prstGeom>
          <a:noFill/>
          <a:ln>
            <a:noFill/>
          </a:ln>
        </p:spPr>
      </p:pic>
      <p:pic>
        <p:nvPicPr>
          <p:cNvPr id="1932" name="Google Shape;1932;p103"/>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12161546" y="5096199"/>
            <a:ext cx="751466" cy="350414"/>
          </a:xfrm>
          <a:prstGeom prst="rect">
            <a:avLst/>
          </a:prstGeom>
          <a:noFill/>
          <a:ln>
            <a:noFill/>
          </a:ln>
        </p:spPr>
      </p:pic>
      <p:pic>
        <p:nvPicPr>
          <p:cNvPr id="1933" name="Google Shape;1933;p103"/>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13422652" y="5218970"/>
            <a:ext cx="1040967" cy="268354"/>
          </a:xfrm>
          <a:prstGeom prst="rect">
            <a:avLst/>
          </a:prstGeom>
          <a:noFill/>
          <a:ln>
            <a:noFill/>
          </a:ln>
        </p:spPr>
      </p:pic>
      <p:pic>
        <p:nvPicPr>
          <p:cNvPr id="1934" name="Google Shape;1934;p103"/>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14973256" y="5125278"/>
            <a:ext cx="873163" cy="381479"/>
          </a:xfrm>
          <a:prstGeom prst="rect">
            <a:avLst/>
          </a:prstGeom>
          <a:noFill/>
          <a:ln>
            <a:noFill/>
          </a:ln>
        </p:spPr>
      </p:pic>
      <p:pic>
        <p:nvPicPr>
          <p:cNvPr id="1935" name="Google Shape;1935;p103"/>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4568126" y="6060065"/>
            <a:ext cx="941812" cy="174906"/>
          </a:xfrm>
          <a:prstGeom prst="rect">
            <a:avLst/>
          </a:prstGeom>
          <a:noFill/>
          <a:ln>
            <a:noFill/>
          </a:ln>
        </p:spPr>
      </p:pic>
      <p:pic>
        <p:nvPicPr>
          <p:cNvPr id="1936" name="Google Shape;1936;p103"/>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6144420" y="6019817"/>
            <a:ext cx="748249" cy="255402"/>
          </a:xfrm>
          <a:prstGeom prst="rect">
            <a:avLst/>
          </a:prstGeom>
          <a:noFill/>
          <a:ln>
            <a:noFill/>
          </a:ln>
        </p:spPr>
      </p:pic>
      <p:pic>
        <p:nvPicPr>
          <p:cNvPr id="1937" name="Google Shape;1937;p103"/>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7527151" y="6011149"/>
            <a:ext cx="1137320" cy="272738"/>
          </a:xfrm>
          <a:prstGeom prst="rect">
            <a:avLst/>
          </a:prstGeom>
          <a:noFill/>
          <a:ln>
            <a:noFill/>
          </a:ln>
        </p:spPr>
      </p:pic>
      <p:pic>
        <p:nvPicPr>
          <p:cNvPr id="1938" name="Google Shape;1938;p103"/>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9298953" y="6035612"/>
            <a:ext cx="985661" cy="223813"/>
          </a:xfrm>
          <a:prstGeom prst="rect">
            <a:avLst/>
          </a:prstGeom>
          <a:noFill/>
          <a:ln>
            <a:noFill/>
          </a:ln>
        </p:spPr>
      </p:pic>
      <p:pic>
        <p:nvPicPr>
          <p:cNvPr id="1939" name="Google Shape;1939;p103"/>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0919096" y="6025760"/>
            <a:ext cx="1217572" cy="243516"/>
          </a:xfrm>
          <a:prstGeom prst="rect">
            <a:avLst/>
          </a:prstGeom>
          <a:noFill/>
          <a:ln>
            <a:noFill/>
          </a:ln>
        </p:spPr>
      </p:pic>
      <p:pic>
        <p:nvPicPr>
          <p:cNvPr id="1940" name="Google Shape;1940;p103"/>
          <p:cNvPicPr preferRelativeResize="0"/>
          <p:nvPr/>
        </p:nvPicPr>
        <p:blipFill rotWithShape="1">
          <a:blip r:embed="rId22" cstate="email">
            <a:alphaModFix/>
            <a:extLst>
              <a:ext uri="{28A0092B-C50C-407E-A947-70E740481C1C}">
                <a14:useLocalDpi xmlns:a14="http://schemas.microsoft.com/office/drawing/2010/main"/>
              </a:ext>
            </a:extLst>
          </a:blip>
          <a:srcRect l="16377" t="27568" r="17319" b="27214"/>
          <a:stretch/>
        </p:blipFill>
        <p:spPr>
          <a:xfrm>
            <a:off x="6122206" y="6687799"/>
            <a:ext cx="592740" cy="227379"/>
          </a:xfrm>
          <a:prstGeom prst="rect">
            <a:avLst/>
          </a:prstGeom>
          <a:noFill/>
          <a:ln>
            <a:noFill/>
          </a:ln>
        </p:spPr>
      </p:pic>
      <p:pic>
        <p:nvPicPr>
          <p:cNvPr id="1941" name="Google Shape;1941;p103"/>
          <p:cNvPicPr preferRelativeResize="0"/>
          <p:nvPr/>
        </p:nvPicPr>
        <p:blipFill rotWithShape="1">
          <a:blip r:embed="rId23" cstate="email">
            <a:alphaModFix/>
            <a:extLst>
              <a:ext uri="{28A0092B-C50C-407E-A947-70E740481C1C}">
                <a14:useLocalDpi xmlns:a14="http://schemas.microsoft.com/office/drawing/2010/main"/>
              </a:ext>
            </a:extLst>
          </a:blip>
          <a:srcRect/>
          <a:stretch/>
        </p:blipFill>
        <p:spPr>
          <a:xfrm>
            <a:off x="6939537" y="6516046"/>
            <a:ext cx="789727" cy="613335"/>
          </a:xfrm>
          <a:prstGeom prst="rect">
            <a:avLst/>
          </a:prstGeom>
          <a:noFill/>
          <a:ln>
            <a:noFill/>
          </a:ln>
        </p:spPr>
      </p:pic>
      <p:pic>
        <p:nvPicPr>
          <p:cNvPr id="1942" name="Google Shape;1942;p103"/>
          <p:cNvPicPr preferRelativeResize="0"/>
          <p:nvPr/>
        </p:nvPicPr>
        <p:blipFill rotWithShape="1">
          <a:blip r:embed="rId24" cstate="email">
            <a:alphaModFix/>
            <a:extLst>
              <a:ext uri="{28A0092B-C50C-407E-A947-70E740481C1C}">
                <a14:useLocalDpi xmlns:a14="http://schemas.microsoft.com/office/drawing/2010/main"/>
              </a:ext>
            </a:extLst>
          </a:blip>
          <a:srcRect/>
          <a:stretch/>
        </p:blipFill>
        <p:spPr>
          <a:xfrm>
            <a:off x="3898865" y="8423195"/>
            <a:ext cx="1242977" cy="454334"/>
          </a:xfrm>
          <a:prstGeom prst="rect">
            <a:avLst/>
          </a:prstGeom>
          <a:noFill/>
          <a:ln>
            <a:noFill/>
          </a:ln>
        </p:spPr>
      </p:pic>
      <p:pic>
        <p:nvPicPr>
          <p:cNvPr id="1943" name="Google Shape;1943;p103"/>
          <p:cNvPicPr preferRelativeResize="0"/>
          <p:nvPr/>
        </p:nvPicPr>
        <p:blipFill rotWithShape="1">
          <a:blip r:embed="rId25" cstate="email">
            <a:alphaModFix/>
            <a:extLst>
              <a:ext uri="{28A0092B-C50C-407E-A947-70E740481C1C}">
                <a14:useLocalDpi xmlns:a14="http://schemas.microsoft.com/office/drawing/2010/main"/>
              </a:ext>
            </a:extLst>
          </a:blip>
          <a:srcRect/>
          <a:stretch/>
        </p:blipFill>
        <p:spPr>
          <a:xfrm>
            <a:off x="5603992" y="8475628"/>
            <a:ext cx="1149586" cy="357732"/>
          </a:xfrm>
          <a:prstGeom prst="rect">
            <a:avLst/>
          </a:prstGeom>
          <a:noFill/>
          <a:ln>
            <a:noFill/>
          </a:ln>
        </p:spPr>
      </p:pic>
      <p:pic>
        <p:nvPicPr>
          <p:cNvPr id="1944" name="Google Shape;1944;p103"/>
          <p:cNvPicPr preferRelativeResize="0"/>
          <p:nvPr/>
        </p:nvPicPr>
        <p:blipFill rotWithShape="1">
          <a:blip r:embed="rId26" cstate="email">
            <a:alphaModFix/>
            <a:extLst>
              <a:ext uri="{28A0092B-C50C-407E-A947-70E740481C1C}">
                <a14:useLocalDpi xmlns:a14="http://schemas.microsoft.com/office/drawing/2010/main"/>
              </a:ext>
            </a:extLst>
          </a:blip>
          <a:srcRect/>
          <a:stretch/>
        </p:blipFill>
        <p:spPr>
          <a:xfrm>
            <a:off x="8819380" y="8476426"/>
            <a:ext cx="861146" cy="348123"/>
          </a:xfrm>
          <a:prstGeom prst="rect">
            <a:avLst/>
          </a:prstGeom>
          <a:noFill/>
          <a:ln>
            <a:noFill/>
          </a:ln>
        </p:spPr>
      </p:pic>
      <p:pic>
        <p:nvPicPr>
          <p:cNvPr id="1945" name="Google Shape;1945;p103"/>
          <p:cNvPicPr preferRelativeResize="0"/>
          <p:nvPr/>
        </p:nvPicPr>
        <p:blipFill rotWithShape="1">
          <a:blip r:embed="rId27" cstate="email">
            <a:alphaModFix/>
            <a:extLst>
              <a:ext uri="{28A0092B-C50C-407E-A947-70E740481C1C}">
                <a14:useLocalDpi xmlns:a14="http://schemas.microsoft.com/office/drawing/2010/main"/>
              </a:ext>
            </a:extLst>
          </a:blip>
          <a:srcRect/>
          <a:stretch/>
        </p:blipFill>
        <p:spPr>
          <a:xfrm>
            <a:off x="10142676" y="8534400"/>
            <a:ext cx="755163" cy="264012"/>
          </a:xfrm>
          <a:prstGeom prst="rect">
            <a:avLst/>
          </a:prstGeom>
          <a:noFill/>
          <a:ln>
            <a:noFill/>
          </a:ln>
        </p:spPr>
      </p:pic>
      <p:pic>
        <p:nvPicPr>
          <p:cNvPr id="1946" name="Google Shape;1946;p103"/>
          <p:cNvPicPr preferRelativeResize="0"/>
          <p:nvPr/>
        </p:nvPicPr>
        <p:blipFill rotWithShape="1">
          <a:blip r:embed="rId28" cstate="email">
            <a:alphaModFix/>
            <a:extLst>
              <a:ext uri="{28A0092B-C50C-407E-A947-70E740481C1C}">
                <a14:useLocalDpi xmlns:a14="http://schemas.microsoft.com/office/drawing/2010/main"/>
              </a:ext>
            </a:extLst>
          </a:blip>
          <a:srcRect/>
          <a:stretch/>
        </p:blipFill>
        <p:spPr>
          <a:xfrm>
            <a:off x="11359989" y="8547779"/>
            <a:ext cx="616090" cy="180216"/>
          </a:xfrm>
          <a:prstGeom prst="rect">
            <a:avLst/>
          </a:prstGeom>
          <a:noFill/>
          <a:ln>
            <a:noFill/>
          </a:ln>
        </p:spPr>
      </p:pic>
      <p:pic>
        <p:nvPicPr>
          <p:cNvPr id="1947" name="Google Shape;1947;p103"/>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12438229" y="8534399"/>
            <a:ext cx="915466" cy="245433"/>
          </a:xfrm>
          <a:prstGeom prst="rect">
            <a:avLst/>
          </a:prstGeom>
          <a:noFill/>
          <a:ln>
            <a:noFill/>
          </a:ln>
        </p:spPr>
      </p:pic>
      <p:pic>
        <p:nvPicPr>
          <p:cNvPr id="1948" name="Google Shape;1948;p103"/>
          <p:cNvPicPr preferRelativeResize="0"/>
          <p:nvPr/>
        </p:nvPicPr>
        <p:blipFill rotWithShape="1">
          <a:blip r:embed="rId30" cstate="email">
            <a:alphaModFix/>
            <a:extLst>
              <a:ext uri="{28A0092B-C50C-407E-A947-70E740481C1C}">
                <a14:useLocalDpi xmlns:a14="http://schemas.microsoft.com/office/drawing/2010/main"/>
              </a:ext>
            </a:extLst>
          </a:blip>
          <a:srcRect/>
          <a:stretch/>
        </p:blipFill>
        <p:spPr>
          <a:xfrm>
            <a:off x="13815845" y="8351416"/>
            <a:ext cx="797584" cy="429325"/>
          </a:xfrm>
          <a:prstGeom prst="rect">
            <a:avLst/>
          </a:prstGeom>
          <a:noFill/>
          <a:ln>
            <a:noFill/>
          </a:ln>
        </p:spPr>
      </p:pic>
      <p:pic>
        <p:nvPicPr>
          <p:cNvPr id="1949" name="Google Shape;1949;p103"/>
          <p:cNvPicPr preferRelativeResize="0"/>
          <p:nvPr/>
        </p:nvPicPr>
        <p:blipFill rotWithShape="1">
          <a:blip r:embed="rId31" cstate="email">
            <a:alphaModFix/>
            <a:extLst>
              <a:ext uri="{28A0092B-C50C-407E-A947-70E740481C1C}">
                <a14:useLocalDpi xmlns:a14="http://schemas.microsoft.com/office/drawing/2010/main"/>
              </a:ext>
            </a:extLst>
          </a:blip>
          <a:srcRect/>
          <a:stretch/>
        </p:blipFill>
        <p:spPr>
          <a:xfrm>
            <a:off x="15075578" y="8441635"/>
            <a:ext cx="721635" cy="277687"/>
          </a:xfrm>
          <a:prstGeom prst="rect">
            <a:avLst/>
          </a:prstGeom>
          <a:noFill/>
          <a:ln>
            <a:noFill/>
          </a:ln>
        </p:spPr>
      </p:pic>
      <p:pic>
        <p:nvPicPr>
          <p:cNvPr id="1950" name="Google Shape;1950;p103"/>
          <p:cNvPicPr preferRelativeResize="0"/>
          <p:nvPr/>
        </p:nvPicPr>
        <p:blipFill rotWithShape="1">
          <a:blip r:embed="rId5" cstate="email">
            <a:alphaModFix/>
            <a:extLst>
              <a:ext uri="{28A0092B-C50C-407E-A947-70E740481C1C}">
                <a14:useLocalDpi xmlns:a14="http://schemas.microsoft.com/office/drawing/2010/main"/>
              </a:ext>
            </a:extLst>
          </a:blip>
          <a:srcRect r="26071" b="56163"/>
          <a:stretch/>
        </p:blipFill>
        <p:spPr>
          <a:xfrm>
            <a:off x="6234578" y="5139679"/>
            <a:ext cx="954966" cy="365456"/>
          </a:xfrm>
          <a:prstGeom prst="rect">
            <a:avLst/>
          </a:prstGeom>
          <a:noFill/>
          <a:ln>
            <a:noFill/>
          </a:ln>
        </p:spPr>
      </p:pic>
      <p:cxnSp>
        <p:nvCxnSpPr>
          <p:cNvPr id="1951" name="Google Shape;1951;p103"/>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1952" name="Google Shape;1952;p103"/>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1953" name="Google Shape;1953;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1954" name="Google Shape;1954;p10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215728" y="8412602"/>
            <a:ext cx="1141502" cy="482743"/>
          </a:xfrm>
          <a:prstGeom prst="rect">
            <a:avLst/>
          </a:prstGeom>
          <a:noFill/>
          <a:ln>
            <a:noFill/>
          </a:ln>
        </p:spPr>
      </p:pic>
      <p:pic>
        <p:nvPicPr>
          <p:cNvPr id="1955" name="Google Shape;1955;p103"/>
          <p:cNvPicPr preferRelativeResize="0"/>
          <p:nvPr/>
        </p:nvPicPr>
        <p:blipFill>
          <a:blip r:embed="rId32" cstate="email">
            <a:alphaModFix/>
            <a:extLst>
              <a:ext uri="{28A0092B-C50C-407E-A947-70E740481C1C}">
                <a14:useLocalDpi xmlns:a14="http://schemas.microsoft.com/office/drawing/2010/main"/>
              </a:ext>
            </a:extLst>
          </a:blip>
          <a:stretch>
            <a:fillRect/>
          </a:stretch>
        </p:blipFill>
        <p:spPr>
          <a:xfrm>
            <a:off x="10224484" y="3226250"/>
            <a:ext cx="679678" cy="357725"/>
          </a:xfrm>
          <a:prstGeom prst="rect">
            <a:avLst/>
          </a:prstGeom>
          <a:noFill/>
          <a:ln>
            <a:noFill/>
          </a:ln>
        </p:spPr>
      </p:pic>
      <p:pic>
        <p:nvPicPr>
          <p:cNvPr id="1956" name="Google Shape;1956;p103"/>
          <p:cNvPicPr preferRelativeResize="0"/>
          <p:nvPr/>
        </p:nvPicPr>
        <p:blipFill>
          <a:blip r:embed="rId33" cstate="email">
            <a:alphaModFix/>
            <a:extLst>
              <a:ext uri="{28A0092B-C50C-407E-A947-70E740481C1C}">
                <a14:useLocalDpi xmlns:a14="http://schemas.microsoft.com/office/drawing/2010/main"/>
              </a:ext>
            </a:extLst>
          </a:blip>
          <a:stretch>
            <a:fillRect/>
          </a:stretch>
        </p:blipFill>
        <p:spPr>
          <a:xfrm>
            <a:off x="11363523" y="3089268"/>
            <a:ext cx="616075" cy="616083"/>
          </a:xfrm>
          <a:prstGeom prst="rect">
            <a:avLst/>
          </a:prstGeom>
          <a:noFill/>
          <a:ln>
            <a:noFill/>
          </a:ln>
        </p:spPr>
      </p:pic>
      <p:pic>
        <p:nvPicPr>
          <p:cNvPr id="1957" name="Google Shape;1957;p103"/>
          <p:cNvPicPr preferRelativeResize="0"/>
          <p:nvPr/>
        </p:nvPicPr>
        <p:blipFill>
          <a:blip r:embed="rId34" cstate="email">
            <a:alphaModFix/>
            <a:extLst>
              <a:ext uri="{28A0092B-C50C-407E-A947-70E740481C1C}">
                <a14:useLocalDpi xmlns:a14="http://schemas.microsoft.com/office/drawing/2010/main"/>
              </a:ext>
            </a:extLst>
          </a:blip>
          <a:stretch>
            <a:fillRect/>
          </a:stretch>
        </p:blipFill>
        <p:spPr>
          <a:xfrm>
            <a:off x="12771150" y="6006494"/>
            <a:ext cx="1137325" cy="282049"/>
          </a:xfrm>
          <a:prstGeom prst="rect">
            <a:avLst/>
          </a:prstGeom>
          <a:noFill/>
          <a:ln>
            <a:noFill/>
          </a:ln>
        </p:spPr>
      </p:pic>
      <p:pic>
        <p:nvPicPr>
          <p:cNvPr id="1958" name="Google Shape;1958;p103"/>
          <p:cNvPicPr preferRelativeResize="0"/>
          <p:nvPr/>
        </p:nvPicPr>
        <p:blipFill>
          <a:blip r:embed="rId35" cstate="email">
            <a:alphaModFix/>
            <a:extLst>
              <a:ext uri="{28A0092B-C50C-407E-A947-70E740481C1C}">
                <a14:useLocalDpi xmlns:a14="http://schemas.microsoft.com/office/drawing/2010/main"/>
              </a:ext>
            </a:extLst>
          </a:blip>
          <a:stretch>
            <a:fillRect/>
          </a:stretch>
        </p:blipFill>
        <p:spPr>
          <a:xfrm>
            <a:off x="9534645" y="6391851"/>
            <a:ext cx="1243074" cy="932299"/>
          </a:xfrm>
          <a:prstGeom prst="rect">
            <a:avLst/>
          </a:prstGeom>
          <a:noFill/>
          <a:ln>
            <a:noFill/>
          </a:ln>
        </p:spPr>
      </p:pic>
      <p:pic>
        <p:nvPicPr>
          <p:cNvPr id="1959" name="Google Shape;1959;p103"/>
          <p:cNvPicPr preferRelativeResize="0"/>
          <p:nvPr/>
        </p:nvPicPr>
        <p:blipFill>
          <a:blip r:embed="rId33" cstate="email">
            <a:alphaModFix/>
            <a:extLst>
              <a:ext uri="{28A0092B-C50C-407E-A947-70E740481C1C}">
                <a14:useLocalDpi xmlns:a14="http://schemas.microsoft.com/office/drawing/2010/main"/>
              </a:ext>
            </a:extLst>
          </a:blip>
          <a:stretch>
            <a:fillRect/>
          </a:stretch>
        </p:blipFill>
        <p:spPr>
          <a:xfrm>
            <a:off x="11002309" y="6549955"/>
            <a:ext cx="616075" cy="616083"/>
          </a:xfrm>
          <a:prstGeom prst="rect">
            <a:avLst/>
          </a:prstGeom>
          <a:noFill/>
          <a:ln>
            <a:noFill/>
          </a:ln>
        </p:spPr>
      </p:pic>
      <p:pic>
        <p:nvPicPr>
          <p:cNvPr id="1960" name="Google Shape;1960;p103"/>
          <p:cNvPicPr preferRelativeResize="0"/>
          <p:nvPr/>
        </p:nvPicPr>
        <p:blipFill>
          <a:blip r:embed="rId36" cstate="email">
            <a:alphaModFix/>
            <a:extLst>
              <a:ext uri="{28A0092B-C50C-407E-A947-70E740481C1C}">
                <a14:useLocalDpi xmlns:a14="http://schemas.microsoft.com/office/drawing/2010/main"/>
              </a:ext>
            </a:extLst>
          </a:blip>
          <a:stretch>
            <a:fillRect/>
          </a:stretch>
        </p:blipFill>
        <p:spPr>
          <a:xfrm>
            <a:off x="11842975" y="6418175"/>
            <a:ext cx="1172850" cy="879638"/>
          </a:xfrm>
          <a:prstGeom prst="rect">
            <a:avLst/>
          </a:prstGeom>
          <a:noFill/>
          <a:ln>
            <a:noFill/>
          </a:ln>
        </p:spPr>
      </p:pic>
      <p:pic>
        <p:nvPicPr>
          <p:cNvPr id="1961" name="Google Shape;1961;p103"/>
          <p:cNvPicPr preferRelativeResize="0"/>
          <p:nvPr/>
        </p:nvPicPr>
        <p:blipFill>
          <a:blip r:embed="rId37" cstate="email">
            <a:alphaModFix/>
            <a:extLst>
              <a:ext uri="{28A0092B-C50C-407E-A947-70E740481C1C}">
                <a14:useLocalDpi xmlns:a14="http://schemas.microsoft.com/office/drawing/2010/main"/>
              </a:ext>
            </a:extLst>
          </a:blip>
          <a:stretch>
            <a:fillRect/>
          </a:stretch>
        </p:blipFill>
        <p:spPr>
          <a:xfrm>
            <a:off x="7953854" y="6390350"/>
            <a:ext cx="1356201" cy="1017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7" name="Google Shape;1967;p104"/>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1968" name="Google Shape;1968;p104"/>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1969" name="Google Shape;1969;p104"/>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1970" name="Google Shape;1970;p104"/>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1971" name="Google Shape;1971;p10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61606" y="4564834"/>
            <a:ext cx="3971138" cy="1235752"/>
          </a:xfrm>
          <a:prstGeom prst="rect">
            <a:avLst/>
          </a:prstGeom>
          <a:noFill/>
          <a:ln>
            <a:noFill/>
          </a:ln>
        </p:spPr>
      </p:pic>
      <p:sp>
        <p:nvSpPr>
          <p:cNvPr id="1972" name="Google Shape;1972;p10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1973" name="Google Shape;1973;p10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1974" name="Google Shape;1974;p104"/>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1980" name="Google Shape;1980;p10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sp>
        <p:nvSpPr>
          <p:cNvPr id="1981" name="Google Shape;1981;p105"/>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1982" name="Google Shape;1982;p10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672575" y="2695973"/>
            <a:ext cx="5846850" cy="3439675"/>
          </a:xfrm>
          <a:prstGeom prst="rect">
            <a:avLst/>
          </a:prstGeom>
          <a:noFill/>
          <a:ln>
            <a:noFill/>
          </a:ln>
        </p:spPr>
      </p:pic>
      <p:pic>
        <p:nvPicPr>
          <p:cNvPr id="1983" name="Google Shape;1983;p10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59038" y="6274750"/>
            <a:ext cx="5273925" cy="35182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87"/>
        <p:cNvGrpSpPr/>
        <p:nvPr/>
      </p:nvGrpSpPr>
      <p:grpSpPr>
        <a:xfrm>
          <a:off x="0" y="0"/>
          <a:ext cx="0" cy="0"/>
          <a:chOff x="0" y="0"/>
          <a:chExt cx="0" cy="0"/>
        </a:xfrm>
      </p:grpSpPr>
      <p:sp>
        <p:nvSpPr>
          <p:cNvPr id="1988" name="Google Shape;1988;p10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1989" name="Google Shape;1989;p10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1990" name="Google Shape;1990;p106"/>
          <p:cNvSpPr txBox="1"/>
          <p:nvPr/>
        </p:nvSpPr>
        <p:spPr>
          <a:xfrm>
            <a:off x="830575" y="34805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Incredibly fast distributed SQL engine on GPUs--natively compatible with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NOW WITH OUT-OF-CORE EXECUTION</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1991" name="Google Shape;1991;p106" title="Chart"/>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564475" y="3432122"/>
            <a:ext cx="8418726" cy="52016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6"/>
          <p:cNvSpPr txBox="1">
            <a:spLocks noGrp="1"/>
          </p:cNvSpPr>
          <p:nvPr>
            <p:ph type="title"/>
          </p:nvPr>
        </p:nvSpPr>
        <p:spPr>
          <a:xfrm>
            <a:off x="830580" y="467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Lightning-fast performance on real-world use cases</a:t>
            </a:r>
            <a:endParaRPr/>
          </a:p>
        </p:txBody>
      </p:sp>
      <p:sp>
        <p:nvSpPr>
          <p:cNvPr id="653" name="Google Shape;653;p26"/>
          <p:cNvSpPr txBox="1">
            <a:spLocks noGrp="1"/>
          </p:cNvSpPr>
          <p:nvPr>
            <p:ph type="body" idx="2"/>
          </p:nvPr>
        </p:nvSpPr>
        <p:spPr>
          <a:xfrm>
            <a:off x="830575" y="1413424"/>
            <a:ext cx="16626900" cy="6483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Up to 350x faster queries; Hours to Seconds!</a:t>
            </a:r>
            <a:endParaRPr/>
          </a:p>
        </p:txBody>
      </p:sp>
      <p:sp>
        <p:nvSpPr>
          <p:cNvPr id="654" name="Google Shape;654;p26"/>
          <p:cNvSpPr txBox="1"/>
          <p:nvPr/>
        </p:nvSpPr>
        <p:spPr>
          <a:xfrm>
            <a:off x="830575" y="2212925"/>
            <a:ext cx="9102600" cy="5438400"/>
          </a:xfrm>
          <a:prstGeom prst="rect">
            <a:avLst/>
          </a:prstGeom>
          <a:noFill/>
          <a:ln>
            <a:noFill/>
          </a:ln>
        </p:spPr>
        <p:txBody>
          <a:bodyPr spcFirstLastPara="1" wrap="square" lIns="91425" tIns="45700" rIns="91425" bIns="45700" anchor="t" anchorCtr="0">
            <a:noAutofit/>
          </a:bodyPr>
          <a:lstStyle/>
          <a:p>
            <a:pPr marL="76200" marR="0" lvl="0" indent="0" algn="l" rtl="0">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TPCx-BB is a data science benchmark consisting of 30 end-to-end queries representing real-world ETL and Machine Learning workflows, involving both structured and unstructured data. It can be run at multiple “Scale Factors”.</a:t>
            </a:r>
            <a:endParaRPr sz="2200">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SF1 - 1GB</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SF1K - 1 TB</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SF10K - 10 TB</a:t>
            </a:r>
            <a:br>
              <a:rPr lang="en-US" sz="2200" i="0" u="none" strike="noStrike" cap="none">
                <a:solidFill>
                  <a:schemeClr val="accent4"/>
                </a:solidFill>
                <a:latin typeface="Trebuchet MS"/>
                <a:ea typeface="Trebuchet MS"/>
                <a:cs typeface="Trebuchet MS"/>
                <a:sym typeface="Trebuchet MS"/>
              </a:rPr>
            </a:br>
            <a:endParaRPr sz="2200">
              <a:solidFill>
                <a:schemeClr val="accent4"/>
              </a:solidFill>
              <a:latin typeface="Trebuchet MS"/>
              <a:ea typeface="Trebuchet MS"/>
              <a:cs typeface="Trebuchet MS"/>
              <a:sym typeface="Trebuchet MS"/>
            </a:endParaRPr>
          </a:p>
          <a:p>
            <a:pPr marL="76200" marR="0" lvl="0" indent="0" algn="l" rtl="0">
              <a:lnSpc>
                <a:spcPct val="90000"/>
              </a:lnSpc>
              <a:spcBef>
                <a:spcPts val="1000"/>
              </a:spcBef>
              <a:spcAft>
                <a:spcPts val="0"/>
              </a:spcAft>
              <a:buClr>
                <a:schemeClr val="dk1"/>
              </a:buClr>
              <a:buSzPts val="2400"/>
              <a:buFont typeface="Trebuchet MS"/>
              <a:buNone/>
            </a:pPr>
            <a:r>
              <a:rPr lang="en-US" sz="2200">
                <a:solidFill>
                  <a:schemeClr val="accent4"/>
                </a:solidFill>
                <a:latin typeface="Trebuchet MS"/>
                <a:ea typeface="Trebuchet MS"/>
                <a:cs typeface="Trebuchet MS"/>
                <a:sym typeface="Trebuchet MS"/>
              </a:rPr>
              <a:t>RAPIDS results at SF1K (2 DGX A100s) and SF10K (16 DGX A100s) show GPUs provide dramatic cost and time-savings for small scale </a:t>
            </a:r>
            <a:r>
              <a:rPr lang="en-US" sz="2200" i="1">
                <a:solidFill>
                  <a:schemeClr val="accent4"/>
                </a:solidFill>
                <a:latin typeface="Trebuchet MS"/>
                <a:ea typeface="Trebuchet MS"/>
                <a:cs typeface="Trebuchet MS"/>
                <a:sym typeface="Trebuchet MS"/>
              </a:rPr>
              <a:t>and</a:t>
            </a:r>
            <a:r>
              <a:rPr lang="en-US" sz="2200">
                <a:solidFill>
                  <a:schemeClr val="accent4"/>
                </a:solidFill>
                <a:latin typeface="Trebuchet MS"/>
                <a:ea typeface="Trebuchet MS"/>
                <a:cs typeface="Trebuchet MS"/>
                <a:sym typeface="Trebuchet MS"/>
              </a:rPr>
              <a:t> large-scale data analytics problems</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SF1K 37.1x average speed-up </a:t>
            </a:r>
            <a:endParaRPr sz="2200">
              <a:solidFill>
                <a:schemeClr val="accent4"/>
              </a:solidFill>
              <a:latin typeface="Trebuchet MS"/>
              <a:ea typeface="Trebuchet MS"/>
              <a:cs typeface="Trebuchet MS"/>
              <a:sym typeface="Trebuchet MS"/>
            </a:endParaRPr>
          </a:p>
          <a:p>
            <a:pPr marL="739775" marR="0" lvl="0" indent="-320675" algn="l" rtl="0">
              <a:lnSpc>
                <a:spcPct val="90000"/>
              </a:lnSpc>
              <a:spcBef>
                <a:spcPts val="1000"/>
              </a:spcBef>
              <a:spcAft>
                <a:spcPts val="0"/>
              </a:spcAft>
              <a:buClr>
                <a:srgbClr val="9900FF"/>
              </a:buClr>
              <a:buSzPts val="2200"/>
              <a:buFont typeface="Trebuchet MS"/>
              <a:buChar char="▸"/>
            </a:pPr>
            <a:r>
              <a:rPr lang="en-US" sz="2200">
                <a:solidFill>
                  <a:schemeClr val="accent4"/>
                </a:solidFill>
                <a:latin typeface="Trebuchet MS"/>
                <a:ea typeface="Trebuchet MS"/>
                <a:cs typeface="Trebuchet MS"/>
                <a:sym typeface="Trebuchet MS"/>
              </a:rPr>
              <a:t>SF10K 19.5x average speed-up (7x Normalized for Cost)</a:t>
            </a:r>
            <a:endParaRPr sz="2200">
              <a:solidFill>
                <a:schemeClr val="accent4"/>
              </a:solidFill>
              <a:latin typeface="Trebuchet MS"/>
              <a:ea typeface="Trebuchet MS"/>
              <a:cs typeface="Trebuchet MS"/>
              <a:sym typeface="Trebuchet MS"/>
            </a:endParaRPr>
          </a:p>
          <a:p>
            <a:pPr marL="76200" marR="0" lvl="0" indent="0" algn="l" rtl="0">
              <a:lnSpc>
                <a:spcPct val="90000"/>
              </a:lnSpc>
              <a:spcBef>
                <a:spcPts val="1500"/>
              </a:spcBef>
              <a:spcAft>
                <a:spcPts val="0"/>
              </a:spcAft>
              <a:buClr>
                <a:schemeClr val="dk1"/>
              </a:buClr>
              <a:buSzPts val="2400"/>
              <a:buFont typeface="Trebuchet MS"/>
              <a:buNone/>
            </a:pPr>
            <a:endParaRPr sz="2400">
              <a:solidFill>
                <a:schemeClr val="accent4"/>
              </a:solidFill>
              <a:latin typeface="Trebuchet MS"/>
              <a:ea typeface="Trebuchet MS"/>
              <a:cs typeface="Trebuchet MS"/>
              <a:sym typeface="Trebuchet MS"/>
            </a:endParaRPr>
          </a:p>
          <a:p>
            <a:pPr marL="76200" marR="0" lvl="0" indent="0" algn="l" rtl="0">
              <a:lnSpc>
                <a:spcPct val="90000"/>
              </a:lnSpc>
              <a:spcBef>
                <a:spcPts val="1500"/>
              </a:spcBef>
              <a:spcAft>
                <a:spcPts val="0"/>
              </a:spcAft>
              <a:buClr>
                <a:schemeClr val="dk1"/>
              </a:buClr>
              <a:buSzPts val="2400"/>
              <a:buFont typeface="Trebuchet MS"/>
              <a:buNone/>
            </a:pPr>
            <a:endParaRPr sz="2400">
              <a:solidFill>
                <a:schemeClr val="accent4"/>
              </a:solidFill>
              <a:latin typeface="Trebuchet MS"/>
              <a:ea typeface="Trebuchet MS"/>
              <a:cs typeface="Trebuchet MS"/>
              <a:sym typeface="Trebuchet MS"/>
            </a:endParaRPr>
          </a:p>
        </p:txBody>
      </p:sp>
      <p:grpSp>
        <p:nvGrpSpPr>
          <p:cNvPr id="655" name="Google Shape;655;p26"/>
          <p:cNvGrpSpPr/>
          <p:nvPr/>
        </p:nvGrpSpPr>
        <p:grpSpPr>
          <a:xfrm>
            <a:off x="911538" y="7651321"/>
            <a:ext cx="9080127" cy="1485653"/>
            <a:chOff x="2049525" y="7651321"/>
            <a:chExt cx="9080127" cy="1485653"/>
          </a:xfrm>
        </p:grpSpPr>
        <p:pic>
          <p:nvPicPr>
            <p:cNvPr id="656" name="Google Shape;656;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49525" y="7767793"/>
              <a:ext cx="1523485" cy="1252708"/>
            </a:xfrm>
            <a:prstGeom prst="rect">
              <a:avLst/>
            </a:prstGeom>
            <a:noFill/>
            <a:ln>
              <a:noFill/>
            </a:ln>
          </p:spPr>
        </p:pic>
        <p:pic>
          <p:nvPicPr>
            <p:cNvPr id="657" name="Google Shape;657;p26"/>
            <p:cNvPicPr preferRelativeResize="0"/>
            <p:nvPr/>
          </p:nvPicPr>
          <p:blipFill rotWithShape="1">
            <a:blip r:embed="rId4">
              <a:alphaModFix/>
            </a:blip>
            <a:srcRect/>
            <a:stretch/>
          </p:blipFill>
          <p:spPr>
            <a:xfrm>
              <a:off x="3934055" y="7651321"/>
              <a:ext cx="1485638" cy="1485653"/>
            </a:xfrm>
            <a:prstGeom prst="rect">
              <a:avLst/>
            </a:prstGeom>
            <a:noFill/>
            <a:ln>
              <a:noFill/>
            </a:ln>
          </p:spPr>
        </p:pic>
        <p:pic>
          <p:nvPicPr>
            <p:cNvPr id="658" name="Google Shape;658;p26" descr="A close up of a sign&#10;&#10;Description generated with high confidenc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780738" y="7770068"/>
              <a:ext cx="1214763" cy="1248160"/>
            </a:xfrm>
            <a:prstGeom prst="rect">
              <a:avLst/>
            </a:prstGeom>
            <a:noFill/>
            <a:ln>
              <a:noFill/>
            </a:ln>
          </p:spPr>
        </p:pic>
        <p:pic>
          <p:nvPicPr>
            <p:cNvPr id="659" name="Google Shape;659;p2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356546" y="7786761"/>
              <a:ext cx="1214763" cy="1214774"/>
            </a:xfrm>
            <a:prstGeom prst="rect">
              <a:avLst/>
            </a:prstGeom>
            <a:noFill/>
            <a:ln>
              <a:noFill/>
            </a:ln>
          </p:spPr>
        </p:pic>
        <p:pic>
          <p:nvPicPr>
            <p:cNvPr id="660" name="Google Shape;660;p26"/>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932353" y="7929523"/>
              <a:ext cx="2197299" cy="929250"/>
            </a:xfrm>
            <a:prstGeom prst="rect">
              <a:avLst/>
            </a:prstGeom>
            <a:noFill/>
            <a:ln>
              <a:noFill/>
            </a:ln>
          </p:spPr>
        </p:pic>
      </p:grpSp>
      <p:pic>
        <p:nvPicPr>
          <p:cNvPr id="661" name="Google Shape;661;p26" title="Chart"/>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0412350" y="2061725"/>
            <a:ext cx="7220050" cy="3929474"/>
          </a:xfrm>
          <a:prstGeom prst="rect">
            <a:avLst/>
          </a:prstGeom>
          <a:noFill/>
          <a:ln>
            <a:noFill/>
          </a:ln>
        </p:spPr>
      </p:pic>
      <p:pic>
        <p:nvPicPr>
          <p:cNvPr id="662" name="Google Shape;662;p26" title="Chart"/>
          <p:cNvPicPr preferRelativeResize="0"/>
          <p:nvPr/>
        </p:nvPicPr>
        <p:blipFill>
          <a:blip r:embed="rId9" cstate="screen">
            <a:alphaModFix/>
            <a:extLst>
              <a:ext uri="{28A0092B-C50C-407E-A947-70E740481C1C}">
                <a14:useLocalDpi xmlns:a14="http://schemas.microsoft.com/office/drawing/2010/main"/>
              </a:ext>
            </a:extLst>
          </a:blip>
          <a:stretch>
            <a:fillRect/>
          </a:stretch>
        </p:blipFill>
        <p:spPr>
          <a:xfrm>
            <a:off x="10778852" y="6004199"/>
            <a:ext cx="6853548" cy="353639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grpSp>
        <p:nvGrpSpPr>
          <p:cNvPr id="1996" name="Google Shape;1996;p107"/>
          <p:cNvGrpSpPr/>
          <p:nvPr/>
        </p:nvGrpSpPr>
        <p:grpSpPr>
          <a:xfrm>
            <a:off x="4073889" y="6493096"/>
            <a:ext cx="10226986" cy="2949048"/>
            <a:chOff x="4580835" y="6441743"/>
            <a:chExt cx="10226986" cy="3016155"/>
          </a:xfrm>
        </p:grpSpPr>
        <p:grpSp>
          <p:nvGrpSpPr>
            <p:cNvPr id="1997" name="Google Shape;1997;p107"/>
            <p:cNvGrpSpPr/>
            <p:nvPr/>
          </p:nvGrpSpPr>
          <p:grpSpPr>
            <a:xfrm>
              <a:off x="4580835" y="6441743"/>
              <a:ext cx="10226986" cy="3016155"/>
              <a:chOff x="9925878" y="2310106"/>
              <a:chExt cx="7063900" cy="2358730"/>
            </a:xfrm>
          </p:grpSpPr>
          <p:sp>
            <p:nvSpPr>
              <p:cNvPr id="1998" name="Google Shape;1998;p10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999" name="Google Shape;1999;p10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000" name="Google Shape;2000;p107"/>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001" name="Google Shape;2001;p10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002" name="Google Shape;2002;p107"/>
          <p:cNvGrpSpPr/>
          <p:nvPr/>
        </p:nvGrpSpPr>
        <p:grpSpPr>
          <a:xfrm>
            <a:off x="4580870" y="2558966"/>
            <a:ext cx="9126262" cy="3496299"/>
            <a:chOff x="4515554" y="2558966"/>
            <a:chExt cx="9126262" cy="3496299"/>
          </a:xfrm>
        </p:grpSpPr>
        <p:cxnSp>
          <p:nvCxnSpPr>
            <p:cNvPr id="2003" name="Google Shape;2003;p107"/>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004" name="Google Shape;2004;p107"/>
            <p:cNvPicPr preferRelativeResize="0"/>
            <p:nvPr/>
          </p:nvPicPr>
          <p:blipFill rotWithShape="1">
            <a:blip r:embed="rId3" cstate="email">
              <a:alphaModFix/>
              <a:extLst>
                <a:ext uri="{28A0092B-C50C-407E-A947-70E740481C1C}">
                  <a14:useLocalDpi xmlns:a14="http://schemas.microsoft.com/office/drawing/2010/main"/>
                </a:ext>
              </a:extLst>
            </a:blip>
            <a:srcRect t="39" b="28"/>
            <a:stretch/>
          </p:blipFill>
          <p:spPr>
            <a:xfrm flipH="1">
              <a:off x="8539140" y="2718932"/>
              <a:ext cx="1570653" cy="1533005"/>
            </a:xfrm>
            <a:prstGeom prst="rect">
              <a:avLst/>
            </a:prstGeom>
            <a:noFill/>
            <a:ln>
              <a:noFill/>
            </a:ln>
          </p:spPr>
        </p:pic>
        <p:grpSp>
          <p:nvGrpSpPr>
            <p:cNvPr id="2005" name="Google Shape;2005;p107"/>
            <p:cNvGrpSpPr/>
            <p:nvPr/>
          </p:nvGrpSpPr>
          <p:grpSpPr>
            <a:xfrm>
              <a:off x="4722874" y="4842035"/>
              <a:ext cx="758692" cy="376180"/>
              <a:chOff x="5528863" y="4935382"/>
              <a:chExt cx="758692" cy="376180"/>
            </a:xfrm>
          </p:grpSpPr>
          <p:sp>
            <p:nvSpPr>
              <p:cNvPr id="2006" name="Google Shape;2006;p107"/>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07" name="Google Shape;2007;p107"/>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008" name="Google Shape;2008;p107"/>
            <p:cNvGrpSpPr/>
            <p:nvPr/>
          </p:nvGrpSpPr>
          <p:grpSpPr>
            <a:xfrm>
              <a:off x="6340131" y="4842967"/>
              <a:ext cx="758692" cy="376180"/>
              <a:chOff x="7042592" y="4947054"/>
              <a:chExt cx="758692" cy="376180"/>
            </a:xfrm>
          </p:grpSpPr>
          <p:sp>
            <p:nvSpPr>
              <p:cNvPr id="2009" name="Google Shape;2009;p107"/>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0" name="Google Shape;2010;p107"/>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011" name="Google Shape;2011;p107"/>
            <p:cNvGrpSpPr/>
            <p:nvPr/>
          </p:nvGrpSpPr>
          <p:grpSpPr>
            <a:xfrm>
              <a:off x="6040955" y="5289629"/>
              <a:ext cx="1034811" cy="673778"/>
              <a:chOff x="6691656" y="5269186"/>
              <a:chExt cx="1034811" cy="673778"/>
            </a:xfrm>
          </p:grpSpPr>
          <p:sp>
            <p:nvSpPr>
              <p:cNvPr id="2012" name="Google Shape;2012;p107"/>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3" name="Google Shape;2013;p107"/>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014" name="Google Shape;2014;p107"/>
            <p:cNvGrpSpPr/>
            <p:nvPr/>
          </p:nvGrpSpPr>
          <p:grpSpPr>
            <a:xfrm>
              <a:off x="4766113" y="5289629"/>
              <a:ext cx="979925" cy="673778"/>
              <a:chOff x="5616349" y="5271473"/>
              <a:chExt cx="979925" cy="673778"/>
            </a:xfrm>
          </p:grpSpPr>
          <p:sp>
            <p:nvSpPr>
              <p:cNvPr id="2015" name="Google Shape;2015;p107"/>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016" name="Google Shape;2016;p107"/>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017" name="Google Shape;2017;p107"/>
            <p:cNvGrpSpPr/>
            <p:nvPr/>
          </p:nvGrpSpPr>
          <p:grpSpPr>
            <a:xfrm>
              <a:off x="5543978" y="5603934"/>
              <a:ext cx="746448" cy="451331"/>
              <a:chOff x="6287555" y="5438838"/>
              <a:chExt cx="746448" cy="451331"/>
            </a:xfrm>
          </p:grpSpPr>
          <p:sp>
            <p:nvSpPr>
              <p:cNvPr id="2018" name="Google Shape;2018;p107"/>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9" name="Google Shape;2019;p107"/>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020" name="Google Shape;2020;p107"/>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021" name="Google Shape;2021;p10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74118" y="4025549"/>
              <a:ext cx="1069642" cy="1381689"/>
            </a:xfrm>
            <a:prstGeom prst="rect">
              <a:avLst/>
            </a:prstGeom>
            <a:noFill/>
            <a:ln>
              <a:noFill/>
            </a:ln>
          </p:spPr>
        </p:pic>
        <p:grpSp>
          <p:nvGrpSpPr>
            <p:cNvPr id="2022" name="Google Shape;2022;p107"/>
            <p:cNvGrpSpPr/>
            <p:nvPr/>
          </p:nvGrpSpPr>
          <p:grpSpPr>
            <a:xfrm>
              <a:off x="8663528" y="3276091"/>
              <a:ext cx="1318774" cy="588343"/>
              <a:chOff x="3665200" y="1254774"/>
              <a:chExt cx="952699" cy="424983"/>
            </a:xfrm>
          </p:grpSpPr>
          <p:sp>
            <p:nvSpPr>
              <p:cNvPr id="2023" name="Google Shape;2023;p107"/>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024" name="Google Shape;2024;p107"/>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025" name="Google Shape;2025;p107"/>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6" name="Google Shape;2026;p107"/>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7" name="Google Shape;2027;p107"/>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028" name="Google Shape;2028;p107"/>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9" name="Google Shape;2029;p107"/>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030" name="Google Shape;2030;p107"/>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031" name="Google Shape;2031;p107"/>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2" name="Google Shape;2032;p107"/>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033" name="Google Shape;2033;p107"/>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4" name="Google Shape;2034;p107"/>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035" name="Google Shape;2035;p107"/>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6" name="Google Shape;2036;p107"/>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7" name="Google Shape;2037;p107"/>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10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043" name="Google Shape;2043;p108"/>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044" name="Google Shape;2044;p108"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58900" y="3640875"/>
            <a:ext cx="7998576" cy="4945775"/>
          </a:xfrm>
          <a:prstGeom prst="rect">
            <a:avLst/>
          </a:prstGeom>
          <a:noFill/>
          <a:ln>
            <a:noFill/>
          </a:ln>
        </p:spPr>
      </p:pic>
      <p:sp>
        <p:nvSpPr>
          <p:cNvPr id="2045" name="Google Shape;2045;p108"/>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pic>
        <p:nvPicPr>
          <p:cNvPr id="2051" name="Google Shape;2051;p10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854989" y="3648774"/>
            <a:ext cx="1652338" cy="1787426"/>
          </a:xfrm>
          <a:prstGeom prst="rect">
            <a:avLst/>
          </a:prstGeom>
          <a:noFill/>
          <a:ln>
            <a:noFill/>
          </a:ln>
        </p:spPr>
      </p:pic>
      <p:pic>
        <p:nvPicPr>
          <p:cNvPr id="2052" name="Google Shape;2052;p1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224141" y="3703233"/>
            <a:ext cx="2297366" cy="1678506"/>
          </a:xfrm>
          <a:prstGeom prst="rect">
            <a:avLst/>
          </a:prstGeom>
          <a:noFill/>
          <a:ln>
            <a:noFill/>
          </a:ln>
        </p:spPr>
      </p:pic>
      <p:pic>
        <p:nvPicPr>
          <p:cNvPr id="2053" name="Google Shape;2053;p10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821974" y="3757318"/>
            <a:ext cx="1732547" cy="1570338"/>
          </a:xfrm>
          <a:prstGeom prst="rect">
            <a:avLst/>
          </a:prstGeom>
          <a:noFill/>
          <a:ln>
            <a:noFill/>
          </a:ln>
        </p:spPr>
      </p:pic>
      <p:pic>
        <p:nvPicPr>
          <p:cNvPr id="2054" name="Google Shape;2054;p10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786998" y="3769895"/>
            <a:ext cx="2136676" cy="1545182"/>
          </a:xfrm>
          <a:prstGeom prst="rect">
            <a:avLst/>
          </a:prstGeom>
          <a:noFill/>
          <a:ln>
            <a:noFill/>
          </a:ln>
        </p:spPr>
      </p:pic>
      <p:sp>
        <p:nvSpPr>
          <p:cNvPr id="2055" name="Google Shape;2055;p109"/>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056" name="Google Shape;2056;p109"/>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057" name="Google Shape;2057;p109"/>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058" name="Google Shape;2058;p109"/>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059" name="Google Shape;2059;p109"/>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060" name="Google Shape;2060;p109"/>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061" name="Google Shape;2061;p109"/>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062" name="Google Shape;2062;p109"/>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063" name="Google Shape;2063;p10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grpSp>
        <p:nvGrpSpPr>
          <p:cNvPr id="2069" name="Google Shape;2069;p110"/>
          <p:cNvGrpSpPr/>
          <p:nvPr/>
        </p:nvGrpSpPr>
        <p:grpSpPr>
          <a:xfrm>
            <a:off x="13480231" y="3536352"/>
            <a:ext cx="3193828" cy="3094265"/>
            <a:chOff x="13480231" y="3536352"/>
            <a:chExt cx="3193828" cy="3094265"/>
          </a:xfrm>
        </p:grpSpPr>
        <p:pic>
          <p:nvPicPr>
            <p:cNvPr id="2070" name="Google Shape;2070;p1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480231" y="3536352"/>
              <a:ext cx="3193828" cy="279190"/>
            </a:xfrm>
            <a:prstGeom prst="rect">
              <a:avLst/>
            </a:prstGeom>
            <a:noFill/>
            <a:ln>
              <a:noFill/>
            </a:ln>
          </p:spPr>
        </p:pic>
        <p:pic>
          <p:nvPicPr>
            <p:cNvPr id="2071" name="Google Shape;2071;p11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506578" y="3815542"/>
              <a:ext cx="3092334" cy="2815075"/>
            </a:xfrm>
            <a:prstGeom prst="rect">
              <a:avLst/>
            </a:prstGeom>
            <a:noFill/>
            <a:ln>
              <a:noFill/>
            </a:ln>
          </p:spPr>
        </p:pic>
      </p:grpSp>
      <p:pic>
        <p:nvPicPr>
          <p:cNvPr id="2072" name="Google Shape;2072;p110"/>
          <p:cNvPicPr preferRelativeResize="0"/>
          <p:nvPr/>
        </p:nvPicPr>
        <p:blipFill rotWithShape="1">
          <a:blip r:embed="rId5" cstate="email">
            <a:alphaModFix/>
            <a:extLst>
              <a:ext uri="{28A0092B-C50C-407E-A947-70E740481C1C}">
                <a14:useLocalDpi xmlns:a14="http://schemas.microsoft.com/office/drawing/2010/main"/>
              </a:ext>
            </a:extLst>
          </a:blip>
          <a:srcRect b="-767"/>
          <a:stretch/>
        </p:blipFill>
        <p:spPr>
          <a:xfrm>
            <a:off x="9410701" y="3346176"/>
            <a:ext cx="3943500" cy="3351300"/>
          </a:xfrm>
          <a:prstGeom prst="rect">
            <a:avLst/>
          </a:prstGeom>
          <a:noFill/>
          <a:ln>
            <a:noFill/>
          </a:ln>
        </p:spPr>
      </p:pic>
      <p:pic>
        <p:nvPicPr>
          <p:cNvPr id="2073" name="Google Shape;2073;p11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432758" y="6975563"/>
            <a:ext cx="7283116" cy="1473593"/>
          </a:xfrm>
          <a:prstGeom prst="rect">
            <a:avLst/>
          </a:prstGeom>
          <a:noFill/>
          <a:ln>
            <a:noFill/>
          </a:ln>
        </p:spPr>
      </p:pic>
      <p:grpSp>
        <p:nvGrpSpPr>
          <p:cNvPr id="2074" name="Google Shape;2074;p110"/>
          <p:cNvGrpSpPr/>
          <p:nvPr/>
        </p:nvGrpSpPr>
        <p:grpSpPr>
          <a:xfrm>
            <a:off x="1487033" y="3312582"/>
            <a:ext cx="7275443" cy="5088447"/>
            <a:chOff x="387375" y="2004525"/>
            <a:chExt cx="3573024" cy="2734625"/>
          </a:xfrm>
        </p:grpSpPr>
        <p:pic>
          <p:nvPicPr>
            <p:cNvPr id="2075" name="Google Shape;2075;p11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87375" y="2004525"/>
              <a:ext cx="3573024" cy="2734625"/>
            </a:xfrm>
            <a:prstGeom prst="rect">
              <a:avLst/>
            </a:prstGeom>
            <a:noFill/>
            <a:ln>
              <a:noFill/>
            </a:ln>
          </p:spPr>
        </p:pic>
        <p:pic>
          <p:nvPicPr>
            <p:cNvPr id="2076" name="Google Shape;2076;p11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02336" y="4197096"/>
              <a:ext cx="2635424" cy="173350"/>
            </a:xfrm>
            <a:prstGeom prst="rect">
              <a:avLst/>
            </a:prstGeom>
            <a:noFill/>
            <a:ln>
              <a:noFill/>
            </a:ln>
          </p:spPr>
        </p:pic>
      </p:grpSp>
      <p:sp>
        <p:nvSpPr>
          <p:cNvPr id="2077" name="Google Shape;2077;p11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078" name="Google Shape;2078;p11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079" name="Google Shape;2079;p110"/>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0" name="Google Shape;2080;p110"/>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1" name="Google Shape;2081;p110"/>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2" name="Google Shape;2082;p110"/>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11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089" name="Google Shape;2089;p11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090" name="Google Shape;2090;p111"/>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091" name="Google Shape;2091;p111"/>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112"/>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113"/>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a:t>
            </a:r>
            <a:r>
              <a:rPr lang="en-US" u="sng">
                <a:solidFill>
                  <a:schemeClr val="accent4"/>
                </a:solidFill>
              </a:rPr>
              <a:t> </a:t>
            </a:r>
            <a:r>
              <a:rPr lang="en-US" u="sng">
                <a:solidFill>
                  <a:schemeClr val="accent4"/>
                </a:solidFill>
                <a:hlinkClick r:id="rId4">
                  <a:extLst>
                    <a:ext uri="{A12FA001-AC4F-418D-AE19-62706E023703}">
                      <ahyp:hlinkClr xmlns:ahyp="http://schemas.microsoft.com/office/drawing/2018/hyperlinkcolor" val="tx"/>
                    </a:ext>
                  </a:extLst>
                </a:hlinkClick>
              </a:rPr>
              <a:t>deploy in your favorite cloud instance</a:t>
            </a:r>
            <a:r>
              <a:rPr lang="en-US"/>
              <a:t>, or quick start with </a:t>
            </a:r>
            <a:r>
              <a:rPr lang="en-US" u="sng">
                <a:solidFill>
                  <a:schemeClr val="accent4"/>
                </a:solidFill>
                <a:hlinkClick r:id="rId5">
                  <a:extLst>
                    <a:ext uri="{A12FA001-AC4F-418D-AE19-62706E023703}">
                      <ahyp:hlinkClr xmlns:ahyp="http://schemas.microsoft.com/office/drawing/2018/hyperlinkcolor" val="tx"/>
                    </a:ext>
                  </a:extLst>
                </a:hlinkClick>
              </a:rPr>
              <a:t>app.blazingsql.com</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6">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7">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8">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9">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10">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1">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2">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3">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4">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104" name="Google Shape;2104;p11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sp>
        <p:nvSpPr>
          <p:cNvPr id="2110" name="Google Shape;2110;p11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111" name="Google Shape;2111;p11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112" name="Google Shape;2112;p114"/>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113" name="Google Shape;2113;p114"/>
          <p:cNvPicPr preferRelativeResize="0"/>
          <p:nvPr/>
        </p:nvPicPr>
        <p:blipFill>
          <a:blip r:embed="rId4">
            <a:alphaModFix/>
          </a:blip>
          <a:stretch>
            <a:fillRect/>
          </a:stretch>
        </p:blipFill>
        <p:spPr>
          <a:xfrm>
            <a:off x="4090725" y="2735450"/>
            <a:ext cx="10106552" cy="6256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15"/>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119" name="Google Shape;2119;p11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20" name="Google Shape;2120;p11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121" name="Google Shape;2121;p115"/>
          <p:cNvPicPr preferRelativeResize="0"/>
          <p:nvPr/>
        </p:nvPicPr>
        <p:blipFill rotWithShape="1">
          <a:blip r:embed="rId4">
            <a:alphaModFix/>
          </a:blip>
          <a:srcRect r="28222"/>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122" name="Google Shape;2122;p115"/>
          <p:cNvPicPr preferRelativeResize="0"/>
          <p:nvPr/>
        </p:nvPicPr>
        <p:blipFill rotWithShape="1">
          <a:blip r:embed="rId5">
            <a:alphaModFix/>
          </a:blip>
          <a:srcRect r="25887"/>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p11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28" name="Google Shape;2128;p11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129" name="Google Shape;2129;p116"/>
          <p:cNvPicPr preferRelativeResize="0"/>
          <p:nvPr/>
        </p:nvPicPr>
        <p:blipFill rotWithShape="1">
          <a:blip r:embed="rId3">
            <a:alphaModFix/>
          </a:blip>
          <a:srcRect r="28222"/>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130" name="Google Shape;2130;p116"/>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6012</Words>
  <Application>Microsoft Office PowerPoint</Application>
  <PresentationFormat>Custom</PresentationFormat>
  <Paragraphs>1358</Paragraphs>
  <Slides>106</Slides>
  <Notes>106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Noto Sans Symbols</vt:lpstr>
      <vt:lpstr>Verdana</vt:lpstr>
      <vt:lpstr>Roboto Mono</vt:lpstr>
      <vt:lpstr>Roboto</vt:lpstr>
      <vt:lpstr>Trebuchet MS</vt:lpstr>
      <vt:lpstr>Calibri</vt:lpstr>
      <vt:lpstr>Arial</vt:lpstr>
      <vt:lpstr>Courier New</vt:lpstr>
      <vt:lpstr>Century Gothic</vt:lpstr>
      <vt:lpstr>Consolas</vt:lpstr>
      <vt:lpstr>1_Title &amp; Bullet</vt:lpstr>
      <vt:lpstr>The Platform Inside and Out Release 0.16</vt:lpstr>
      <vt:lpstr>Why GPUs?</vt:lpstr>
      <vt:lpstr>RAPIDS</vt:lpstr>
      <vt:lpstr>Data Processing Evolution</vt:lpstr>
      <vt:lpstr>Data Movement and Transformation</vt:lpstr>
      <vt:lpstr>Data Movement and Transformation</vt:lpstr>
      <vt:lpstr>Learning from Apache Arrow</vt:lpstr>
      <vt:lpstr>Data Processing Evolution</vt:lpstr>
      <vt:lpstr>Lightning-fast performance on real-world use cases</vt:lpstr>
      <vt:lpstr>Speed, UX, and Iteration</vt:lpstr>
      <vt:lpstr>RAPIDS 0.16 Release Summary</vt:lpstr>
      <vt:lpstr>What’s New in Release 0.16?</vt:lpstr>
      <vt:lpstr>RAPIDS Everywhere</vt:lpstr>
      <vt:lpstr>RAPIDS Core</vt:lpstr>
      <vt:lpstr>Open Source Data Science Ecosystem</vt:lpstr>
      <vt:lpstr>RAPIDS</vt:lpstr>
      <vt:lpstr>Dask</vt:lpstr>
      <vt:lpstr>RAPIDS</vt:lpstr>
      <vt:lpstr>Why Dask?</vt:lpstr>
      <vt:lpstr>Why OpenUCX?</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SHAP Explainability</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NetworkX Compatibility</vt:lpstr>
      <vt:lpstr>Multi-GPU PageRank Performance </vt:lpstr>
      <vt:lpstr>Road to 1.0 </vt:lpstr>
      <vt:lpstr>Road to 1.0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RAPIDS cuXfilter</vt:lpstr>
      <vt:lpstr>Plotly Dash</vt:lpstr>
      <vt:lpstr>pyViz Community</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RAPIDS Community Notebooks</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0.16</dc:title>
  <cp:lastModifiedBy>Saloni Jain</cp:lastModifiedBy>
  <cp:revision>8</cp:revision>
  <dcterms:modified xsi:type="dcterms:W3CDTF">2020-11-05T18:57:44Z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2020-11-05T18:25:53.2985611Z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